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Roboto"/>
      <p:regular r:id="rId9"/>
      <p:bold r:id="rId10"/>
      <p:italic r:id="rId11"/>
      <p:boldItalic r:id="rId12"/>
    </p:embeddedFont>
    <p:embeddedFont>
      <p:font typeface="Merriweather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Merriweather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Merriweather-italic.fntdata"/><Relationship Id="rId14" Type="http://schemas.openxmlformats.org/officeDocument/2006/relationships/font" Target="fonts/Merriweather-bold.fntdata"/><Relationship Id="rId16" Type="http://schemas.openxmlformats.org/officeDocument/2006/relationships/font" Target="fonts/Merriweather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e258dd9ab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e258dd9ab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e258dd9ab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e258dd9ab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Move to the Miro board.  Participants will take their community needs analysis and start writing a plan for their advocacy project by creating a SMART goal. Discussions will follow about how SMART goal settings are not always the best method of creating goals when it comes to social change projects.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Setting Goals: the SMART way</a:t>
            </a:r>
            <a:endParaRPr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IFHOHYP Study Session 2021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Created and Presented by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Nicole Leung and Kevin Weiser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2" name="Google Shape;7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5675" y="-113875"/>
            <a:ext cx="7559175" cy="584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Example - We want to grow our </a:t>
            </a:r>
            <a:r>
              <a:rPr lang="en-GB"/>
              <a:t>organization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</a:t>
            </a:r>
            <a:endParaRPr/>
          </a:p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5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12261" lvl="0" marL="45720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eorgia"/>
              <a:buChar char="●"/>
            </a:pPr>
            <a:r>
              <a:rPr b="1" lang="en-GB" sz="1550">
                <a:solidFill>
                  <a:schemeClr val="dk1"/>
                </a:solidFill>
              </a:rPr>
              <a:t>Specific: </a:t>
            </a:r>
            <a:r>
              <a:rPr lang="en-GB" sz="1550">
                <a:solidFill>
                  <a:schemeClr val="dk1"/>
                </a:solidFill>
              </a:rPr>
              <a:t>We will acquire five new member for our </a:t>
            </a:r>
            <a:r>
              <a:rPr lang="en-GB" sz="1550">
                <a:solidFill>
                  <a:schemeClr val="dk1"/>
                </a:solidFill>
              </a:rPr>
              <a:t>organization</a:t>
            </a:r>
            <a:r>
              <a:rPr lang="en-GB" sz="1550">
                <a:solidFill>
                  <a:schemeClr val="dk1"/>
                </a:solidFill>
              </a:rPr>
              <a:t>.</a:t>
            </a:r>
            <a:endParaRPr sz="1550">
              <a:solidFill>
                <a:schemeClr val="dk1"/>
              </a:solidFill>
            </a:endParaRPr>
          </a:p>
          <a:p>
            <a:pPr indent="-312261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eorgia"/>
              <a:buChar char="●"/>
            </a:pPr>
            <a:r>
              <a:rPr b="1" lang="en-GB" sz="1550">
                <a:solidFill>
                  <a:schemeClr val="dk1"/>
                </a:solidFill>
              </a:rPr>
              <a:t>Measurable:</a:t>
            </a:r>
            <a:r>
              <a:rPr lang="en-GB" sz="1550">
                <a:solidFill>
                  <a:schemeClr val="dk1"/>
                </a:solidFill>
              </a:rPr>
              <a:t> We will measure our progress by how many new member we bring on while maintaining our current member base.</a:t>
            </a:r>
            <a:endParaRPr sz="1550">
              <a:solidFill>
                <a:schemeClr val="dk1"/>
              </a:solidFill>
            </a:endParaRPr>
          </a:p>
          <a:p>
            <a:pPr indent="-312261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eorgia"/>
              <a:buChar char="●"/>
            </a:pPr>
            <a:r>
              <a:rPr b="1" lang="en-GB" sz="1550">
                <a:solidFill>
                  <a:schemeClr val="dk1"/>
                </a:solidFill>
              </a:rPr>
              <a:t>Achievable: </a:t>
            </a:r>
            <a:r>
              <a:rPr lang="en-GB" sz="1550">
                <a:solidFill>
                  <a:schemeClr val="dk1"/>
                </a:solidFill>
              </a:rPr>
              <a:t>We will ask current members for referrals, launch a social media marketing campaign and network with local organizations.</a:t>
            </a:r>
            <a:endParaRPr sz="1550">
              <a:solidFill>
                <a:schemeClr val="dk1"/>
              </a:solidFill>
            </a:endParaRPr>
          </a:p>
          <a:p>
            <a:pPr indent="-312261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eorgia"/>
              <a:buChar char="●"/>
            </a:pPr>
            <a:r>
              <a:rPr b="1" lang="en-GB" sz="1550">
                <a:solidFill>
                  <a:schemeClr val="dk1"/>
                </a:solidFill>
              </a:rPr>
              <a:t>Relevant: </a:t>
            </a:r>
            <a:r>
              <a:rPr lang="en-GB" sz="1550">
                <a:solidFill>
                  <a:schemeClr val="dk1"/>
                </a:solidFill>
              </a:rPr>
              <a:t>Adding additional members to our organization will allow us to grow our organization and increase our visibility.</a:t>
            </a:r>
            <a:endParaRPr sz="1550">
              <a:solidFill>
                <a:schemeClr val="dk1"/>
              </a:solidFill>
            </a:endParaRPr>
          </a:p>
          <a:p>
            <a:pPr indent="-312261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eorgia"/>
              <a:buChar char="●"/>
            </a:pPr>
            <a:r>
              <a:rPr b="1" lang="en-GB" sz="1550">
                <a:solidFill>
                  <a:schemeClr val="dk1"/>
                </a:solidFill>
              </a:rPr>
              <a:t>Time-bound: </a:t>
            </a:r>
            <a:r>
              <a:rPr lang="en-GB" sz="1550">
                <a:solidFill>
                  <a:schemeClr val="dk1"/>
                </a:solidFill>
              </a:rPr>
              <a:t>We will have five new </a:t>
            </a:r>
            <a:r>
              <a:rPr lang="en-GB" sz="1550">
                <a:solidFill>
                  <a:schemeClr val="dk1"/>
                </a:solidFill>
              </a:rPr>
              <a:t>members</a:t>
            </a:r>
            <a:r>
              <a:rPr lang="en-GB" sz="1550">
                <a:solidFill>
                  <a:schemeClr val="dk1"/>
                </a:solidFill>
              </a:rPr>
              <a:t> within one month.</a:t>
            </a:r>
            <a:r>
              <a:rPr lang="en-GB" sz="155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endParaRPr sz="155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20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