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10287000" cx="18288000"/>
  <p:notesSz cx="6858000" cy="9144000"/>
  <p:embeddedFontLst>
    <p:embeddedFont>
      <p:font typeface="Fredoka One"/>
      <p:regular r:id="rId20"/>
    </p:embeddedFont>
    <p:embeddedFont>
      <p:font typeface="Just Another Hand"/>
      <p:regular r:id="rId21"/>
    </p:embeddedFont>
    <p:embeddedFont>
      <p:font typeface="DM Sans"/>
      <p:regular r:id="rId22"/>
      <p:bold r:id="rId23"/>
      <p:italic r:id="rId24"/>
      <p:boldItalic r:id="rId25"/>
    </p:embeddedFont>
    <p:embeddedFont>
      <p:font typeface="Gill Sans"/>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8" roundtripDataSignature="AMtx7mj+WwMwEqxAF3u/HVSt+l3HWyks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FredokaOne-regular.fntdata"/><Relationship Id="rId22" Type="http://schemas.openxmlformats.org/officeDocument/2006/relationships/font" Target="fonts/DMSans-regular.fntdata"/><Relationship Id="rId21" Type="http://schemas.openxmlformats.org/officeDocument/2006/relationships/font" Target="fonts/JustAnotherHand-regular.fntdata"/><Relationship Id="rId24" Type="http://schemas.openxmlformats.org/officeDocument/2006/relationships/font" Target="fonts/DMSans-italic.fntdata"/><Relationship Id="rId23" Type="http://schemas.openxmlformats.org/officeDocument/2006/relationships/font" Target="fonts/DM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GillSans-regular.fntdata"/><Relationship Id="rId25" Type="http://schemas.openxmlformats.org/officeDocument/2006/relationships/font" Target="fonts/DMSans-boldItalic.fntdata"/><Relationship Id="rId28" Type="http://customschemas.google.com/relationships/presentationmetadata" Target="metadata"/><Relationship Id="rId27" Type="http://schemas.openxmlformats.org/officeDocument/2006/relationships/font" Target="fonts/GillSans-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nstagram.com/explore/tags/hear2stay/"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5" name="Google Shape;19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e37fc7bdc2_0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0" name="Google Shape;210;ge37fc7bdc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9" name="Google Shape;24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8" name="Google Shape;25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7" name="Google Shape;26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 name="Google Shape;8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 name="Google Shape;10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e41ac553b4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ge41ac553b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Nicole: (Clicks link of video) Play until 06:13</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I don’t know if you're familiar with the ALS Ice Bucket Challenge, but it was a big trend in 2014 where people used Social Media to raise money and awareness for ALS, amyotrophic lateral sclerosis by sharing videos of themselves having ice-water thrown on themselves and nominating others to do the same and to donate to ALS.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It went on to raise $115 million in donations. </a:t>
            </a:r>
            <a:endParaRPr/>
          </a:p>
          <a:p>
            <a:pPr indent="0" lvl="0" marL="0" rtl="0" algn="l">
              <a:lnSpc>
                <a:spcPct val="100000"/>
              </a:lnSpc>
              <a:spcBef>
                <a:spcPts val="0"/>
              </a:spcBef>
              <a:spcAft>
                <a:spcPts val="0"/>
              </a:spcAft>
              <a:buSzPts val="1100"/>
              <a:buNone/>
            </a:pPr>
            <a:r>
              <a:rPr lang="en-US"/>
              <a:t>But do you know the story behind it?   It was started by Pat Quinn who later died at 37 years old. And the Ice Bucket challenge has been around since the 80s and also has origins in Norway despite this taking off in the States. So why was this a big hit? And did it really do what it was intended to do? Look at how social media was used. It was sharing videos on Facebook mostly and tagging people. But how about donating money? You had to either find the link yourself unless it was shared with the video. And did it really teach people about ALS? You had to go google that yourself if you were really interested. But in the end, it was a pretty big success.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e41ac553b4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ge41ac553b4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Nicole: Does anyone know this Hear2Stay Campaign?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You'll notice the IFHOHYP posted about it. Do we know what it was about and how this campaign works? (pause). It's an awareness raising campaign, started in 2017 Budapest during another study session, and is open to everyone to use it to share their voice about the same issue.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This is shared on Twitter and you can see it's the Top posts from 2020 and 2018, not very recent, but if you go to Instagram [open link: </a:t>
            </a:r>
            <a:r>
              <a:rPr lang="en-US" u="sng">
                <a:solidFill>
                  <a:schemeClr val="hlink"/>
                </a:solidFill>
                <a:hlinkClick r:id="rId2"/>
              </a:rPr>
              <a:t>https://www.instagram.com/explore/tags/hear2stay/</a:t>
            </a:r>
            <a:r>
              <a:rPr lang="en-US"/>
              <a:t> ])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You can see people who purposely used the tag. [see some examples –Tomasz, Tatia, some other organizations] and it's a fun way to stay connected.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Stepping back: is this successful? Is it doing what it needs to do? What was its goal? It really depends on the campaign's goals; some have a monetary goal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2" name="Google Shape;12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6" name="Google Shape;13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Nicole: Planning your social media campaign should also really think about your audience from their point of view.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Who is your target audience? Do you want to hit up young people to help start a conversation?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What factors should you take into consideration when it comes to Knowing Your Audience?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Once you know your audience, it can really help guide your social media content and campaigning. </a:t>
            </a:r>
            <a:endParaRPr/>
          </a:p>
        </p:txBody>
      </p:sp>
      <p:sp>
        <p:nvSpPr>
          <p:cNvPr id="164" name="Google Shape;16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5" name="Google Shape;18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2"/>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3"/>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3"/>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8" name="Google Shape;1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1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4" name="Google Shape;24;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1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1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1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1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2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1"/>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2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6.jpg"/><Relationship Id="rId10" Type="http://schemas.openxmlformats.org/officeDocument/2006/relationships/image" Target="../media/image21.png"/><Relationship Id="rId9" Type="http://schemas.openxmlformats.org/officeDocument/2006/relationships/image" Target="../media/image22.png"/><Relationship Id="rId5" Type="http://schemas.openxmlformats.org/officeDocument/2006/relationships/image" Target="../media/image15.jp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renderforest.com/blog/video-dimensions-social-medi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youtu.be/9Nk7Voi0duQ?t=310" TargetMode="External"/><Relationship Id="rId4" Type="http://schemas.openxmlformats.org/officeDocument/2006/relationships/image" Target="../media/image25.png"/><Relationship Id="rId5"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hyperlink" Target="https://www.instagram.com/explore/tags/hear2sta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
          <p:cNvSpPr txBox="1"/>
          <p:nvPr/>
        </p:nvSpPr>
        <p:spPr>
          <a:xfrm>
            <a:off x="2057400" y="3578860"/>
            <a:ext cx="12915720" cy="584775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6300"/>
              <a:buFont typeface="Arial"/>
              <a:buNone/>
            </a:pPr>
            <a:r>
              <a:rPr b="0" i="0" lang="en-US" sz="16300" u="none" cap="none" strike="noStrike">
                <a:solidFill>
                  <a:srgbClr val="FFDE59"/>
                </a:solidFill>
                <a:latin typeface="Just Another Hand"/>
                <a:ea typeface="Just Another Hand"/>
                <a:cs typeface="Just Another Hand"/>
                <a:sym typeface="Just Another Hand"/>
              </a:rPr>
              <a:t>A Social Media Campaign</a:t>
            </a:r>
            <a:endParaRPr b="0" i="0" sz="14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16300"/>
              <a:buFont typeface="Arial"/>
              <a:buNone/>
            </a:pPr>
            <a:r>
              <a:t/>
            </a:r>
            <a:endParaRPr b="0" i="0" sz="16300" u="none" cap="none" strike="noStrike">
              <a:solidFill>
                <a:srgbClr val="FFDE59"/>
              </a:solidFill>
              <a:latin typeface="Just Another Hand"/>
              <a:ea typeface="Just Another Hand"/>
              <a:cs typeface="Just Another Hand"/>
              <a:sym typeface="Just Another Hand"/>
            </a:endParaRPr>
          </a:p>
        </p:txBody>
      </p: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8"/>
          <p:cNvSpPr/>
          <p:nvPr/>
        </p:nvSpPr>
        <p:spPr>
          <a:xfrm>
            <a:off x="-545621" y="-319177"/>
            <a:ext cx="3140015" cy="10925355"/>
          </a:xfrm>
          <a:prstGeom prst="rect">
            <a:avLst/>
          </a:prstGeom>
          <a:solidFill>
            <a:srgbClr val="FEE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8" name="Google Shape;198;p8"/>
          <p:cNvGrpSpPr/>
          <p:nvPr/>
        </p:nvGrpSpPr>
        <p:grpSpPr>
          <a:xfrm>
            <a:off x="1028700" y="4685160"/>
            <a:ext cx="5215673" cy="5226102"/>
            <a:chOff x="0" y="0"/>
            <a:chExt cx="10143351" cy="10163632"/>
          </a:xfrm>
        </p:grpSpPr>
        <p:sp>
          <p:nvSpPr>
            <p:cNvPr id="199" name="Google Shape;199;p8"/>
            <p:cNvSpPr/>
            <p:nvPr/>
          </p:nvSpPr>
          <p:spPr>
            <a:xfrm>
              <a:off x="0" y="0"/>
              <a:ext cx="10143351" cy="10163632"/>
            </a:xfrm>
            <a:custGeom>
              <a:rect b="b" l="l" r="r" t="t"/>
              <a:pathLst>
                <a:path extrusionOk="0" h="10163632" w="10143351">
                  <a:moveTo>
                    <a:pt x="0" y="0"/>
                  </a:moveTo>
                  <a:lnTo>
                    <a:pt x="10143351" y="0"/>
                  </a:lnTo>
                  <a:lnTo>
                    <a:pt x="10143351" y="10163632"/>
                  </a:lnTo>
                  <a:lnTo>
                    <a:pt x="0" y="10163632"/>
                  </a:lnTo>
                  <a:close/>
                </a:path>
              </a:pathLst>
            </a:custGeom>
            <a:blipFill rotWithShape="1">
              <a:blip r:embed="rId3">
                <a:alphaModFix/>
              </a:blip>
              <a:stretch>
                <a:fillRect b="-21" l="0" r="0" t="-22"/>
              </a:stretch>
            </a:blipFill>
            <a:ln>
              <a:noFill/>
            </a:ln>
          </p:spPr>
        </p:sp>
        <p:sp>
          <p:nvSpPr>
            <p:cNvPr id="200" name="Google Shape;200;p8"/>
            <p:cNvSpPr/>
            <p:nvPr/>
          </p:nvSpPr>
          <p:spPr>
            <a:xfrm>
              <a:off x="3149600" y="2368550"/>
              <a:ext cx="5156200" cy="6858000"/>
            </a:xfrm>
            <a:custGeom>
              <a:rect b="b" l="l" r="r" t="t"/>
              <a:pathLst>
                <a:path extrusionOk="0" h="6858000" w="5156200">
                  <a:moveTo>
                    <a:pt x="0" y="0"/>
                  </a:moveTo>
                  <a:lnTo>
                    <a:pt x="5156200" y="0"/>
                  </a:lnTo>
                  <a:lnTo>
                    <a:pt x="5156200" y="6858000"/>
                  </a:lnTo>
                  <a:lnTo>
                    <a:pt x="0" y="6858000"/>
                  </a:lnTo>
                  <a:close/>
                </a:path>
              </a:pathLst>
            </a:custGeom>
            <a:blipFill rotWithShape="1">
              <a:blip r:embed="rId4">
                <a:alphaModFix/>
              </a:blip>
              <a:stretch>
                <a:fillRect b="4908" l="31048" r="18114" t="18990"/>
              </a:stretch>
            </a:blipFill>
            <a:ln>
              <a:noFill/>
            </a:ln>
          </p:spPr>
        </p:sp>
        <p:sp>
          <p:nvSpPr>
            <p:cNvPr id="201" name="Google Shape;201;p8"/>
            <p:cNvSpPr/>
            <p:nvPr/>
          </p:nvSpPr>
          <p:spPr>
            <a:xfrm>
              <a:off x="374650" y="673100"/>
              <a:ext cx="6318250" cy="8427288"/>
            </a:xfrm>
            <a:custGeom>
              <a:rect b="b" l="l" r="r" t="t"/>
              <a:pathLst>
                <a:path extrusionOk="0" h="8427288" w="6318250">
                  <a:moveTo>
                    <a:pt x="2560460" y="1417091"/>
                  </a:moveTo>
                  <a:lnTo>
                    <a:pt x="2559050" y="8427288"/>
                  </a:lnTo>
                  <a:lnTo>
                    <a:pt x="0" y="8427288"/>
                  </a:lnTo>
                  <a:lnTo>
                    <a:pt x="0" y="0"/>
                  </a:lnTo>
                  <a:lnTo>
                    <a:pt x="6318250" y="0"/>
                  </a:lnTo>
                  <a:lnTo>
                    <a:pt x="6318250" y="1098550"/>
                  </a:lnTo>
                  <a:lnTo>
                    <a:pt x="2878087" y="1099439"/>
                  </a:lnTo>
                  <a:cubicBezTo>
                    <a:pt x="2702674" y="1099490"/>
                    <a:pt x="2560498" y="1241679"/>
                    <a:pt x="2560460" y="1417091"/>
                  </a:cubicBezTo>
                  <a:close/>
                </a:path>
              </a:pathLst>
            </a:custGeom>
            <a:blipFill rotWithShape="1">
              <a:blip r:embed="rId5">
                <a:alphaModFix/>
              </a:blip>
              <a:stretch>
                <a:fillRect b="10461" l="-39088" r="-8767" t="662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02" name="Google Shape;202;p8"/>
          <p:cNvPicPr preferRelativeResize="0"/>
          <p:nvPr/>
        </p:nvPicPr>
        <p:blipFill rotWithShape="1">
          <a:blip r:embed="rId6">
            <a:alphaModFix/>
          </a:blip>
          <a:srcRect b="0" l="0" r="0" t="0"/>
          <a:stretch/>
        </p:blipFill>
        <p:spPr>
          <a:xfrm>
            <a:off x="6244445" y="3725548"/>
            <a:ext cx="2286819" cy="2286819"/>
          </a:xfrm>
          <a:prstGeom prst="rect">
            <a:avLst/>
          </a:prstGeom>
          <a:noFill/>
          <a:ln>
            <a:noFill/>
          </a:ln>
        </p:spPr>
      </p:pic>
      <p:pic>
        <p:nvPicPr>
          <p:cNvPr id="203" name="Google Shape;203;p8"/>
          <p:cNvPicPr preferRelativeResize="0"/>
          <p:nvPr/>
        </p:nvPicPr>
        <p:blipFill rotWithShape="1">
          <a:blip r:embed="rId7">
            <a:alphaModFix/>
          </a:blip>
          <a:srcRect b="0" l="0" r="0" t="0"/>
          <a:stretch/>
        </p:blipFill>
        <p:spPr>
          <a:xfrm>
            <a:off x="9343210" y="3662514"/>
            <a:ext cx="2412887" cy="2412887"/>
          </a:xfrm>
          <a:prstGeom prst="rect">
            <a:avLst/>
          </a:prstGeom>
          <a:noFill/>
          <a:ln>
            <a:noFill/>
          </a:ln>
        </p:spPr>
      </p:pic>
      <p:pic>
        <p:nvPicPr>
          <p:cNvPr id="204" name="Google Shape;204;p8"/>
          <p:cNvPicPr preferRelativeResize="0"/>
          <p:nvPr/>
        </p:nvPicPr>
        <p:blipFill rotWithShape="1">
          <a:blip r:embed="rId8">
            <a:alphaModFix/>
          </a:blip>
          <a:srcRect b="0" l="0" r="0" t="0"/>
          <a:stretch/>
        </p:blipFill>
        <p:spPr>
          <a:xfrm>
            <a:off x="12564589" y="3662514"/>
            <a:ext cx="2223786" cy="2223786"/>
          </a:xfrm>
          <a:prstGeom prst="rect">
            <a:avLst/>
          </a:prstGeom>
          <a:noFill/>
          <a:ln>
            <a:noFill/>
          </a:ln>
        </p:spPr>
      </p:pic>
      <p:pic>
        <p:nvPicPr>
          <p:cNvPr id="205" name="Google Shape;205;p8"/>
          <p:cNvPicPr preferRelativeResize="0"/>
          <p:nvPr/>
        </p:nvPicPr>
        <p:blipFill rotWithShape="1">
          <a:blip r:embed="rId9">
            <a:alphaModFix/>
          </a:blip>
          <a:srcRect b="0" l="0" r="0" t="0"/>
          <a:stretch/>
        </p:blipFill>
        <p:spPr>
          <a:xfrm>
            <a:off x="8252946" y="6714790"/>
            <a:ext cx="2296708" cy="2296708"/>
          </a:xfrm>
          <a:prstGeom prst="rect">
            <a:avLst/>
          </a:prstGeom>
          <a:noFill/>
          <a:ln>
            <a:noFill/>
          </a:ln>
        </p:spPr>
      </p:pic>
      <p:pic>
        <p:nvPicPr>
          <p:cNvPr id="206" name="Google Shape;206;p8"/>
          <p:cNvPicPr preferRelativeResize="0"/>
          <p:nvPr/>
        </p:nvPicPr>
        <p:blipFill rotWithShape="1">
          <a:blip r:embed="rId10">
            <a:alphaModFix/>
          </a:blip>
          <a:srcRect b="0" l="0" r="0" t="0"/>
          <a:stretch/>
        </p:blipFill>
        <p:spPr>
          <a:xfrm>
            <a:off x="11251827" y="6714790"/>
            <a:ext cx="2223786" cy="2223786"/>
          </a:xfrm>
          <a:prstGeom prst="rect">
            <a:avLst/>
          </a:prstGeom>
          <a:noFill/>
          <a:ln>
            <a:noFill/>
          </a:ln>
        </p:spPr>
      </p:pic>
      <p:sp>
        <p:nvSpPr>
          <p:cNvPr id="207" name="Google Shape;207;p8"/>
          <p:cNvSpPr txBox="1"/>
          <p:nvPr/>
        </p:nvSpPr>
        <p:spPr>
          <a:xfrm>
            <a:off x="3776200" y="971200"/>
            <a:ext cx="12719400" cy="2216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7199"/>
              <a:buFont typeface="Arial"/>
              <a:buNone/>
            </a:pPr>
            <a:r>
              <a:rPr b="0" i="0" lang="en-US" sz="7199" u="none" cap="none" strike="noStrike">
                <a:solidFill>
                  <a:srgbClr val="191919"/>
                </a:solidFill>
                <a:latin typeface="Fredoka One"/>
                <a:ea typeface="Fredoka One"/>
                <a:cs typeface="Fredoka One"/>
                <a:sym typeface="Fredoka One"/>
              </a:rPr>
              <a:t>Choose your social media platform</a:t>
            </a:r>
            <a:endParaRPr b="0" i="0" sz="1400" u="none" cap="none" strike="noStrike">
              <a:solidFill>
                <a:srgbClr val="000000"/>
              </a:solidFill>
              <a:latin typeface="Fredoka One"/>
              <a:ea typeface="Fredoka One"/>
              <a:cs typeface="Fredoka One"/>
              <a:sym typeface="Fredoka One"/>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1" name="Shape 211"/>
        <p:cNvGrpSpPr/>
        <p:nvPr/>
      </p:nvGrpSpPr>
      <p:grpSpPr>
        <a:xfrm>
          <a:off x="0" y="0"/>
          <a:ext cx="0" cy="0"/>
          <a:chOff x="0" y="0"/>
          <a:chExt cx="0" cy="0"/>
        </a:xfrm>
      </p:grpSpPr>
      <p:sp>
        <p:nvSpPr>
          <p:cNvPr id="212" name="Google Shape;212;ge37fc7bdc2_0_0"/>
          <p:cNvSpPr/>
          <p:nvPr/>
        </p:nvSpPr>
        <p:spPr>
          <a:xfrm>
            <a:off x="0" y="0"/>
            <a:ext cx="18288001" cy="10287000"/>
          </a:xfrm>
          <a:prstGeom prst="rect">
            <a:avLst/>
          </a:prstGeom>
          <a:solidFill>
            <a:schemeClr val="lt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Calibri"/>
              <a:ea typeface="Calibri"/>
              <a:cs typeface="Calibri"/>
              <a:sym typeface="Calibri"/>
            </a:endParaRPr>
          </a:p>
        </p:txBody>
      </p:sp>
      <p:sp>
        <p:nvSpPr>
          <p:cNvPr id="213" name="Google Shape;213;ge37fc7bdc2_0_0"/>
          <p:cNvSpPr/>
          <p:nvPr/>
        </p:nvSpPr>
        <p:spPr>
          <a:xfrm flipH="1">
            <a:off x="-1" y="0"/>
            <a:ext cx="18288001" cy="2363700"/>
          </a:xfrm>
          <a:prstGeom prst="rect">
            <a:avLst/>
          </a:prstGeom>
          <a:gradFill>
            <a:gsLst>
              <a:gs pos="0">
                <a:srgbClr val="000000">
                  <a:alpha val="95294"/>
                </a:srgbClr>
              </a:gs>
              <a:gs pos="100000">
                <a:srgbClr val="2F5496"/>
              </a:gs>
            </a:gsLst>
            <a:lin ang="8400134" scaled="0"/>
          </a:gra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Calibri"/>
              <a:ea typeface="Calibri"/>
              <a:cs typeface="Calibri"/>
              <a:sym typeface="Calibri"/>
            </a:endParaRPr>
          </a:p>
        </p:txBody>
      </p:sp>
      <p:sp>
        <p:nvSpPr>
          <p:cNvPr id="214" name="Google Shape;214;ge37fc7bdc2_0_0"/>
          <p:cNvSpPr/>
          <p:nvPr/>
        </p:nvSpPr>
        <p:spPr>
          <a:xfrm flipH="1" rot="10800000">
            <a:off x="12193286" y="18"/>
            <a:ext cx="6094800" cy="2364600"/>
          </a:xfrm>
          <a:prstGeom prst="rect">
            <a:avLst/>
          </a:prstGeom>
          <a:gradFill>
            <a:gsLst>
              <a:gs pos="0">
                <a:srgbClr val="1F3864">
                  <a:alpha val="67450"/>
                </a:srgbClr>
              </a:gs>
              <a:gs pos="19000">
                <a:srgbClr val="1F3864">
                  <a:alpha val="67450"/>
                </a:srgbClr>
              </a:gs>
              <a:gs pos="100000">
                <a:srgbClr val="4472C4">
                  <a:alpha val="78431"/>
                </a:srgbClr>
              </a:gs>
            </a:gsLst>
            <a:lin ang="19200160" scaled="0"/>
          </a:gra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Calibri"/>
              <a:ea typeface="Calibri"/>
              <a:cs typeface="Calibri"/>
              <a:sym typeface="Calibri"/>
            </a:endParaRPr>
          </a:p>
        </p:txBody>
      </p:sp>
      <p:sp>
        <p:nvSpPr>
          <p:cNvPr id="215" name="Google Shape;215;ge37fc7bdc2_0_0"/>
          <p:cNvSpPr/>
          <p:nvPr/>
        </p:nvSpPr>
        <p:spPr>
          <a:xfrm rot="5400000">
            <a:off x="7961701" y="-7961700"/>
            <a:ext cx="2364600" cy="18288001"/>
          </a:xfrm>
          <a:prstGeom prst="rect">
            <a:avLst/>
          </a:prstGeom>
          <a:gradFill>
            <a:gsLst>
              <a:gs pos="0">
                <a:srgbClr val="4472C4">
                  <a:alpha val="0"/>
                </a:srgbClr>
              </a:gs>
              <a:gs pos="23000">
                <a:srgbClr val="4472C4">
                  <a:alpha val="0"/>
                </a:srgbClr>
              </a:gs>
              <a:gs pos="99000">
                <a:srgbClr val="000000">
                  <a:alpha val="73333"/>
                </a:srgbClr>
              </a:gs>
              <a:gs pos="100000">
                <a:srgbClr val="000000">
                  <a:alpha val="73333"/>
                </a:srgbClr>
              </a:gs>
            </a:gsLst>
            <a:lin ang="20399934" scaled="0"/>
          </a:gra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Calibri"/>
              <a:ea typeface="Calibri"/>
              <a:cs typeface="Calibri"/>
              <a:sym typeface="Calibri"/>
            </a:endParaRPr>
          </a:p>
        </p:txBody>
      </p:sp>
      <p:sp>
        <p:nvSpPr>
          <p:cNvPr id="216" name="Google Shape;216;ge37fc7bdc2_0_0"/>
          <p:cNvSpPr txBox="1"/>
          <p:nvPr>
            <p:ph type="title"/>
          </p:nvPr>
        </p:nvSpPr>
        <p:spPr>
          <a:xfrm>
            <a:off x="2057395" y="523297"/>
            <a:ext cx="15066000" cy="1316700"/>
          </a:xfrm>
          <a:prstGeom prst="rect">
            <a:avLst/>
          </a:prstGeom>
          <a:noFill/>
          <a:ln>
            <a:noFill/>
          </a:ln>
        </p:spPr>
        <p:txBody>
          <a:bodyPr anchorCtr="0" anchor="ctr" bIns="68550" lIns="137150" spcFirstLastPara="1" rIns="137150" wrap="square" tIns="68550">
            <a:normAutofit/>
          </a:bodyPr>
          <a:lstStyle/>
          <a:p>
            <a:pPr indent="0" lvl="0" marL="0" rtl="0" algn="l">
              <a:lnSpc>
                <a:spcPct val="90000"/>
              </a:lnSpc>
              <a:spcBef>
                <a:spcPts val="0"/>
              </a:spcBef>
              <a:spcAft>
                <a:spcPts val="0"/>
              </a:spcAft>
              <a:buClr>
                <a:srgbClr val="FFFFFF"/>
              </a:buClr>
              <a:buSzPts val="6000"/>
              <a:buFont typeface="Calibri"/>
              <a:buNone/>
            </a:pPr>
            <a:r>
              <a:rPr lang="en-US" sz="6000">
                <a:solidFill>
                  <a:srgbClr val="FFFFFF"/>
                </a:solidFill>
              </a:rPr>
              <a:t>Video dimensions</a:t>
            </a:r>
            <a:endParaRPr sz="6000">
              <a:solidFill>
                <a:srgbClr val="FFFFFF"/>
              </a:solidFill>
            </a:endParaRPr>
          </a:p>
        </p:txBody>
      </p:sp>
      <p:grpSp>
        <p:nvGrpSpPr>
          <p:cNvPr id="217" name="Google Shape;217;ge37fc7bdc2_0_0"/>
          <p:cNvGrpSpPr/>
          <p:nvPr/>
        </p:nvGrpSpPr>
        <p:grpSpPr>
          <a:xfrm>
            <a:off x="973127" y="3304870"/>
            <a:ext cx="16377570" cy="6017086"/>
            <a:chOff x="4695" y="90668"/>
            <a:chExt cx="10918380" cy="4011391"/>
          </a:xfrm>
        </p:grpSpPr>
        <p:sp>
          <p:nvSpPr>
            <p:cNvPr id="218" name="Google Shape;218;ge37fc7bdc2_0_0"/>
            <p:cNvSpPr/>
            <p:nvPr/>
          </p:nvSpPr>
          <p:spPr>
            <a:xfrm>
              <a:off x="4695" y="90668"/>
              <a:ext cx="1392600" cy="399300"/>
            </a:xfrm>
            <a:prstGeom prst="rect">
              <a:avLst/>
            </a:prstGeom>
            <a:solidFill>
              <a:schemeClr val="accent6"/>
            </a:solidFill>
            <a:ln cap="flat" cmpd="sng" w="12700">
              <a:solidFill>
                <a:schemeClr val="accent6"/>
              </a:solidFill>
              <a:prstDash val="solid"/>
              <a:miter lim="800000"/>
              <a:headEnd len="sm" w="sm" type="none"/>
              <a:tailEnd len="sm" w="sm" type="none"/>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ge37fc7bdc2_0_0"/>
            <p:cNvSpPr txBox="1"/>
            <p:nvPr/>
          </p:nvSpPr>
          <p:spPr>
            <a:xfrm>
              <a:off x="4695" y="90668"/>
              <a:ext cx="1392600" cy="399300"/>
            </a:xfrm>
            <a:prstGeom prst="rect">
              <a:avLst/>
            </a:prstGeom>
            <a:noFill/>
            <a:ln>
              <a:noFill/>
            </a:ln>
          </p:spPr>
          <p:txBody>
            <a:bodyPr anchorCtr="0" anchor="ctr" bIns="67050" lIns="117350" spcFirstLastPara="1" rIns="117350" wrap="square" tIns="67050">
              <a:noAutofit/>
            </a:bodyPr>
            <a:lstStyle/>
            <a:p>
              <a:pPr indent="0" lvl="0" marL="0" marR="0" rtl="0" algn="ctr">
                <a:lnSpc>
                  <a:spcPct val="90000"/>
                </a:lnSpc>
                <a:spcBef>
                  <a:spcPts val="0"/>
                </a:spcBef>
                <a:spcAft>
                  <a:spcPts val="0"/>
                </a:spcAft>
                <a:buClr>
                  <a:schemeClr val="lt1"/>
                </a:buClr>
                <a:buSzPts val="1700"/>
                <a:buFont typeface="Calibri"/>
                <a:buNone/>
              </a:pPr>
              <a:r>
                <a:rPr b="0" i="0" lang="en-US" sz="1700" u="none" cap="none" strike="noStrike">
                  <a:solidFill>
                    <a:schemeClr val="lt1"/>
                  </a:solidFill>
                  <a:latin typeface="Calibri"/>
                  <a:ea typeface="Calibri"/>
                  <a:cs typeface="Calibri"/>
                  <a:sym typeface="Calibri"/>
                </a:rPr>
                <a:t>Twitter Video Dimensions</a:t>
              </a:r>
              <a:endParaRPr b="0" i="0" sz="2100" u="none" cap="none" strike="noStrike">
                <a:solidFill>
                  <a:srgbClr val="000000"/>
                </a:solidFill>
                <a:latin typeface="Arial"/>
                <a:ea typeface="Arial"/>
                <a:cs typeface="Arial"/>
                <a:sym typeface="Arial"/>
              </a:endParaRPr>
            </a:p>
          </p:txBody>
        </p:sp>
        <p:sp>
          <p:nvSpPr>
            <p:cNvPr id="220" name="Google Shape;220;ge37fc7bdc2_0_0"/>
            <p:cNvSpPr/>
            <p:nvPr/>
          </p:nvSpPr>
          <p:spPr>
            <a:xfrm>
              <a:off x="4695" y="490059"/>
              <a:ext cx="1392600" cy="3612000"/>
            </a:xfrm>
            <a:prstGeom prst="rect">
              <a:avLst/>
            </a:prstGeom>
            <a:solidFill>
              <a:srgbClr val="D4E2CE">
                <a:alpha val="89411"/>
              </a:srgbClr>
            </a:solidFill>
            <a:ln cap="flat" cmpd="sng" w="12700">
              <a:solidFill>
                <a:srgbClr val="D4E2CE">
                  <a:alpha val="89411"/>
                </a:srgbClr>
              </a:solidFill>
              <a:prstDash val="solid"/>
              <a:miter lim="800000"/>
              <a:headEnd len="sm" w="sm" type="none"/>
              <a:tailEnd len="sm" w="sm" type="none"/>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ge37fc7bdc2_0_0"/>
            <p:cNvSpPr txBox="1"/>
            <p:nvPr/>
          </p:nvSpPr>
          <p:spPr>
            <a:xfrm>
              <a:off x="4695" y="490059"/>
              <a:ext cx="1392600" cy="3612000"/>
            </a:xfrm>
            <a:prstGeom prst="rect">
              <a:avLst/>
            </a:prstGeom>
            <a:noFill/>
            <a:ln>
              <a:noFill/>
            </a:ln>
          </p:spPr>
          <p:txBody>
            <a:bodyPr anchorCtr="0" anchor="t" bIns="132000" lIns="87975" spcFirstLastPara="1" rIns="117350" wrap="square" tIns="87975">
              <a:noAutofit/>
            </a:bodyPr>
            <a:lstStyle/>
            <a:p>
              <a:pPr indent="-107950" lvl="1" marL="88900" marR="0" rtl="0" algn="l">
                <a:lnSpc>
                  <a:spcPct val="90000"/>
                </a:lnSpc>
                <a:spcBef>
                  <a:spcPts val="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Landscape video recommended dimensions: 320 x 180, 640 x 360 and 1280 x 720</a:t>
              </a:r>
              <a:endParaRPr b="0" i="0" sz="2100" u="none" cap="none" strike="noStrike">
                <a:solidFill>
                  <a:srgbClr val="000000"/>
                </a:solidFill>
                <a:latin typeface="Arial"/>
                <a:ea typeface="Arial"/>
                <a:cs typeface="Arial"/>
                <a:sym typeface="Arial"/>
              </a:endParaRPr>
            </a:p>
            <a:p>
              <a:pPr indent="-107950" lvl="1" marL="88900" marR="0" rtl="0" algn="l">
                <a:lnSpc>
                  <a:spcPct val="90000"/>
                </a:lnSpc>
                <a:spcBef>
                  <a:spcPts val="20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Portrait video recommended dimensions: 240 x 240, 480 x 480 and 640 x 640.</a:t>
              </a:r>
              <a:endParaRPr b="0" i="0" sz="2100" u="none" cap="none" strike="noStrike">
                <a:solidFill>
                  <a:srgbClr val="000000"/>
                </a:solidFill>
                <a:latin typeface="Arial"/>
                <a:ea typeface="Arial"/>
                <a:cs typeface="Arial"/>
                <a:sym typeface="Arial"/>
              </a:endParaRPr>
            </a:p>
            <a:p>
              <a:pPr indent="-107950" lvl="1" marL="88900" marR="0" rtl="0" algn="l">
                <a:lnSpc>
                  <a:spcPct val="90000"/>
                </a:lnSpc>
                <a:spcBef>
                  <a:spcPts val="20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Video length: max 140 sec | max 512 MB</a:t>
              </a:r>
              <a:endParaRPr b="0" i="0" sz="2100" u="none" cap="none" strike="noStrike">
                <a:solidFill>
                  <a:srgbClr val="000000"/>
                </a:solidFill>
                <a:latin typeface="Arial"/>
                <a:ea typeface="Arial"/>
                <a:cs typeface="Arial"/>
                <a:sym typeface="Arial"/>
              </a:endParaRPr>
            </a:p>
            <a:p>
              <a:pPr indent="-107950" lvl="1" marL="88900" marR="0" rtl="0" algn="l">
                <a:lnSpc>
                  <a:spcPct val="90000"/>
                </a:lnSpc>
                <a:spcBef>
                  <a:spcPts val="20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Average video length: 45 sec</a:t>
              </a:r>
              <a:endParaRPr b="0" i="0" sz="2100" u="none" cap="none" strike="noStrike">
                <a:solidFill>
                  <a:srgbClr val="000000"/>
                </a:solidFill>
                <a:latin typeface="Arial"/>
                <a:ea typeface="Arial"/>
                <a:cs typeface="Arial"/>
                <a:sym typeface="Arial"/>
              </a:endParaRPr>
            </a:p>
            <a:p>
              <a:pPr indent="-107950" lvl="1" marL="88900" marR="0" rtl="0" algn="l">
                <a:lnSpc>
                  <a:spcPct val="90000"/>
                </a:lnSpc>
                <a:spcBef>
                  <a:spcPts val="20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Video ad recommended dimensions: 1200 x 1200</a:t>
              </a:r>
              <a:endParaRPr b="0" i="0" sz="2100" u="none" cap="none" strike="noStrike">
                <a:solidFill>
                  <a:srgbClr val="000000"/>
                </a:solidFill>
                <a:latin typeface="Arial"/>
                <a:ea typeface="Arial"/>
                <a:cs typeface="Arial"/>
                <a:sym typeface="Arial"/>
              </a:endParaRPr>
            </a:p>
            <a:p>
              <a:pPr indent="-107950" lvl="1" marL="88900" marR="0" rtl="0" algn="l">
                <a:lnSpc>
                  <a:spcPct val="90000"/>
                </a:lnSpc>
                <a:spcBef>
                  <a:spcPts val="20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Video ad length: 140 sec | max 1 GB</a:t>
              </a:r>
              <a:endParaRPr b="0" i="0" sz="2100" u="none" cap="none" strike="noStrike">
                <a:solidFill>
                  <a:srgbClr val="000000"/>
                </a:solidFill>
                <a:latin typeface="Arial"/>
                <a:ea typeface="Arial"/>
                <a:cs typeface="Arial"/>
                <a:sym typeface="Arial"/>
              </a:endParaRPr>
            </a:p>
          </p:txBody>
        </p:sp>
        <p:sp>
          <p:nvSpPr>
            <p:cNvPr id="222" name="Google Shape;222;ge37fc7bdc2_0_0"/>
            <p:cNvSpPr/>
            <p:nvPr/>
          </p:nvSpPr>
          <p:spPr>
            <a:xfrm>
              <a:off x="1592325" y="90668"/>
              <a:ext cx="1392600" cy="399300"/>
            </a:xfrm>
            <a:prstGeom prst="rect">
              <a:avLst/>
            </a:prstGeom>
            <a:solidFill>
              <a:schemeClr val="accent6"/>
            </a:solidFill>
            <a:ln cap="flat" cmpd="sng" w="12700">
              <a:solidFill>
                <a:schemeClr val="accent6"/>
              </a:solidFill>
              <a:prstDash val="solid"/>
              <a:miter lim="800000"/>
              <a:headEnd len="sm" w="sm" type="none"/>
              <a:tailEnd len="sm" w="sm" type="none"/>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ge37fc7bdc2_0_0"/>
            <p:cNvSpPr txBox="1"/>
            <p:nvPr/>
          </p:nvSpPr>
          <p:spPr>
            <a:xfrm>
              <a:off x="1592325" y="90668"/>
              <a:ext cx="1392600" cy="399300"/>
            </a:xfrm>
            <a:prstGeom prst="rect">
              <a:avLst/>
            </a:prstGeom>
            <a:noFill/>
            <a:ln>
              <a:noFill/>
            </a:ln>
          </p:spPr>
          <p:txBody>
            <a:bodyPr anchorCtr="0" anchor="ctr" bIns="67050" lIns="117350" spcFirstLastPara="1" rIns="117350" wrap="square" tIns="67050">
              <a:noAutofit/>
            </a:bodyPr>
            <a:lstStyle/>
            <a:p>
              <a:pPr indent="0" lvl="0" marL="0" marR="0" rtl="0" algn="ctr">
                <a:lnSpc>
                  <a:spcPct val="90000"/>
                </a:lnSpc>
                <a:spcBef>
                  <a:spcPts val="0"/>
                </a:spcBef>
                <a:spcAft>
                  <a:spcPts val="0"/>
                </a:spcAft>
                <a:buClr>
                  <a:schemeClr val="lt1"/>
                </a:buClr>
                <a:buSzPts val="1700"/>
                <a:buFont typeface="Calibri"/>
                <a:buNone/>
              </a:pPr>
              <a:r>
                <a:rPr b="0" i="0" lang="en-US" sz="1700" u="none" cap="none" strike="noStrike">
                  <a:solidFill>
                    <a:schemeClr val="lt1"/>
                  </a:solidFill>
                  <a:latin typeface="Calibri"/>
                  <a:ea typeface="Calibri"/>
                  <a:cs typeface="Calibri"/>
                  <a:sym typeface="Calibri"/>
                </a:rPr>
                <a:t>LinkedIn Video Dimensions</a:t>
              </a:r>
              <a:endParaRPr b="0" i="0" sz="2100" u="none" cap="none" strike="noStrike">
                <a:solidFill>
                  <a:srgbClr val="000000"/>
                </a:solidFill>
                <a:latin typeface="Arial"/>
                <a:ea typeface="Arial"/>
                <a:cs typeface="Arial"/>
                <a:sym typeface="Arial"/>
              </a:endParaRPr>
            </a:p>
          </p:txBody>
        </p:sp>
        <p:sp>
          <p:nvSpPr>
            <p:cNvPr id="224" name="Google Shape;224;ge37fc7bdc2_0_0"/>
            <p:cNvSpPr/>
            <p:nvPr/>
          </p:nvSpPr>
          <p:spPr>
            <a:xfrm>
              <a:off x="1592325" y="490059"/>
              <a:ext cx="1392600" cy="3612000"/>
            </a:xfrm>
            <a:prstGeom prst="rect">
              <a:avLst/>
            </a:prstGeom>
            <a:solidFill>
              <a:srgbClr val="D4E2CE">
                <a:alpha val="89411"/>
              </a:srgbClr>
            </a:solidFill>
            <a:ln cap="flat" cmpd="sng" w="12700">
              <a:solidFill>
                <a:srgbClr val="D4E2CE">
                  <a:alpha val="89411"/>
                </a:srgbClr>
              </a:solidFill>
              <a:prstDash val="solid"/>
              <a:miter lim="800000"/>
              <a:headEnd len="sm" w="sm" type="none"/>
              <a:tailEnd len="sm" w="sm" type="none"/>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ge37fc7bdc2_0_0"/>
            <p:cNvSpPr txBox="1"/>
            <p:nvPr/>
          </p:nvSpPr>
          <p:spPr>
            <a:xfrm>
              <a:off x="1592325" y="490059"/>
              <a:ext cx="1392600" cy="3612000"/>
            </a:xfrm>
            <a:prstGeom prst="rect">
              <a:avLst/>
            </a:prstGeom>
            <a:noFill/>
            <a:ln>
              <a:noFill/>
            </a:ln>
          </p:spPr>
          <p:txBody>
            <a:bodyPr anchorCtr="0" anchor="t" bIns="132000" lIns="87975" spcFirstLastPara="1" rIns="117350" wrap="square" tIns="87975">
              <a:noAutofit/>
            </a:bodyPr>
            <a:lstStyle/>
            <a:p>
              <a:pPr indent="-107950" lvl="1" marL="88900" marR="0" rtl="0" algn="l">
                <a:lnSpc>
                  <a:spcPct val="90000"/>
                </a:lnSpc>
                <a:spcBef>
                  <a:spcPts val="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Required video dimensions: 480 x 360,      640 x 360, 640 x 480, 960 x 720, 1280 x 720, 1440 x 1080, 1920 x 1080</a:t>
              </a:r>
              <a:endParaRPr b="0" i="0" sz="2100" u="none" cap="none" strike="noStrike">
                <a:solidFill>
                  <a:srgbClr val="000000"/>
                </a:solidFill>
                <a:latin typeface="Arial"/>
                <a:ea typeface="Arial"/>
                <a:cs typeface="Arial"/>
                <a:sym typeface="Arial"/>
              </a:endParaRPr>
            </a:p>
            <a:p>
              <a:pPr indent="-107950" lvl="1" marL="88900" marR="0" rtl="0" algn="l">
                <a:lnSpc>
                  <a:spcPct val="90000"/>
                </a:lnSpc>
                <a:spcBef>
                  <a:spcPts val="20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Video length: max  10 min</a:t>
              </a:r>
              <a:endParaRPr b="0" i="0" sz="2100" u="none" cap="none" strike="noStrike">
                <a:solidFill>
                  <a:srgbClr val="000000"/>
                </a:solidFill>
                <a:latin typeface="Arial"/>
                <a:ea typeface="Arial"/>
                <a:cs typeface="Arial"/>
                <a:sym typeface="Arial"/>
              </a:endParaRPr>
            </a:p>
            <a:p>
              <a:pPr indent="-107950" lvl="1" marL="88900" marR="0" rtl="0" algn="l">
                <a:lnSpc>
                  <a:spcPct val="90000"/>
                </a:lnSpc>
                <a:spcBef>
                  <a:spcPts val="20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Average video length: 30 min</a:t>
              </a:r>
              <a:endParaRPr b="0" i="0" sz="2100" u="none" cap="none" strike="noStrike">
                <a:solidFill>
                  <a:srgbClr val="000000"/>
                </a:solidFill>
                <a:latin typeface="Arial"/>
                <a:ea typeface="Arial"/>
                <a:cs typeface="Arial"/>
                <a:sym typeface="Arial"/>
              </a:endParaRPr>
            </a:p>
            <a:p>
              <a:pPr indent="-107950" lvl="1" marL="88900" marR="0" rtl="0" algn="l">
                <a:lnSpc>
                  <a:spcPct val="90000"/>
                </a:lnSpc>
                <a:spcBef>
                  <a:spcPts val="20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Ad video dimensions: 1440 x 1080, 1920 x 1080</a:t>
              </a:r>
              <a:endParaRPr b="0" i="0" sz="2100" u="none" cap="none" strike="noStrike">
                <a:solidFill>
                  <a:srgbClr val="000000"/>
                </a:solidFill>
                <a:latin typeface="Arial"/>
                <a:ea typeface="Arial"/>
                <a:cs typeface="Arial"/>
                <a:sym typeface="Arial"/>
              </a:endParaRPr>
            </a:p>
            <a:p>
              <a:pPr indent="-107950" lvl="1" marL="88900" marR="0" rtl="0" algn="l">
                <a:lnSpc>
                  <a:spcPct val="90000"/>
                </a:lnSpc>
                <a:spcBef>
                  <a:spcPts val="20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Ad video length: 30 min | max 200 MB</a:t>
              </a:r>
              <a:endParaRPr b="0" i="0" sz="2100" u="none" cap="none" strike="noStrike">
                <a:solidFill>
                  <a:srgbClr val="000000"/>
                </a:solidFill>
                <a:latin typeface="Arial"/>
                <a:ea typeface="Arial"/>
                <a:cs typeface="Arial"/>
                <a:sym typeface="Arial"/>
              </a:endParaRPr>
            </a:p>
          </p:txBody>
        </p:sp>
        <p:sp>
          <p:nvSpPr>
            <p:cNvPr id="226" name="Google Shape;226;ge37fc7bdc2_0_0"/>
            <p:cNvSpPr/>
            <p:nvPr/>
          </p:nvSpPr>
          <p:spPr>
            <a:xfrm>
              <a:off x="3179955" y="90668"/>
              <a:ext cx="1392600" cy="399300"/>
            </a:xfrm>
            <a:prstGeom prst="rect">
              <a:avLst/>
            </a:prstGeom>
            <a:solidFill>
              <a:schemeClr val="accent6"/>
            </a:solidFill>
            <a:ln cap="flat" cmpd="sng" w="12700">
              <a:solidFill>
                <a:schemeClr val="accent6"/>
              </a:solidFill>
              <a:prstDash val="solid"/>
              <a:miter lim="800000"/>
              <a:headEnd len="sm" w="sm" type="none"/>
              <a:tailEnd len="sm" w="sm" type="none"/>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ge37fc7bdc2_0_0"/>
            <p:cNvSpPr txBox="1"/>
            <p:nvPr/>
          </p:nvSpPr>
          <p:spPr>
            <a:xfrm>
              <a:off x="3179955" y="90668"/>
              <a:ext cx="1392600" cy="399300"/>
            </a:xfrm>
            <a:prstGeom prst="rect">
              <a:avLst/>
            </a:prstGeom>
            <a:noFill/>
            <a:ln>
              <a:noFill/>
            </a:ln>
          </p:spPr>
          <p:txBody>
            <a:bodyPr anchorCtr="0" anchor="ctr" bIns="67050" lIns="117350" spcFirstLastPara="1" rIns="117350" wrap="square" tIns="67050">
              <a:noAutofit/>
            </a:bodyPr>
            <a:lstStyle/>
            <a:p>
              <a:pPr indent="0" lvl="0" marL="0" marR="0" rtl="0" algn="ctr">
                <a:lnSpc>
                  <a:spcPct val="90000"/>
                </a:lnSpc>
                <a:spcBef>
                  <a:spcPts val="0"/>
                </a:spcBef>
                <a:spcAft>
                  <a:spcPts val="0"/>
                </a:spcAft>
                <a:buClr>
                  <a:schemeClr val="lt1"/>
                </a:buClr>
                <a:buSzPts val="1700"/>
                <a:buFont typeface="Calibri"/>
                <a:buNone/>
              </a:pPr>
              <a:r>
                <a:rPr b="0" i="0" lang="en-US" sz="1700" u="none" cap="none" strike="noStrike">
                  <a:solidFill>
                    <a:schemeClr val="lt1"/>
                  </a:solidFill>
                  <a:latin typeface="Calibri"/>
                  <a:ea typeface="Calibri"/>
                  <a:cs typeface="Calibri"/>
                  <a:sym typeface="Calibri"/>
                </a:rPr>
                <a:t>Facebook Video Dimensions</a:t>
              </a:r>
              <a:endParaRPr b="0" i="0" sz="2100" u="none" cap="none" strike="noStrike">
                <a:solidFill>
                  <a:srgbClr val="000000"/>
                </a:solidFill>
                <a:latin typeface="Arial"/>
                <a:ea typeface="Arial"/>
                <a:cs typeface="Arial"/>
                <a:sym typeface="Arial"/>
              </a:endParaRPr>
            </a:p>
          </p:txBody>
        </p:sp>
        <p:sp>
          <p:nvSpPr>
            <p:cNvPr id="228" name="Google Shape;228;ge37fc7bdc2_0_0"/>
            <p:cNvSpPr/>
            <p:nvPr/>
          </p:nvSpPr>
          <p:spPr>
            <a:xfrm>
              <a:off x="3179955" y="490059"/>
              <a:ext cx="1392600" cy="3612000"/>
            </a:xfrm>
            <a:prstGeom prst="rect">
              <a:avLst/>
            </a:prstGeom>
            <a:solidFill>
              <a:srgbClr val="D4E2CE">
                <a:alpha val="89411"/>
              </a:srgbClr>
            </a:solidFill>
            <a:ln cap="flat" cmpd="sng" w="12700">
              <a:solidFill>
                <a:srgbClr val="D4E2CE">
                  <a:alpha val="89411"/>
                </a:srgbClr>
              </a:solidFill>
              <a:prstDash val="solid"/>
              <a:miter lim="800000"/>
              <a:headEnd len="sm" w="sm" type="none"/>
              <a:tailEnd len="sm" w="sm" type="none"/>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ge37fc7bdc2_0_0"/>
            <p:cNvSpPr txBox="1"/>
            <p:nvPr/>
          </p:nvSpPr>
          <p:spPr>
            <a:xfrm>
              <a:off x="3179955" y="490059"/>
              <a:ext cx="1392600" cy="3612000"/>
            </a:xfrm>
            <a:prstGeom prst="rect">
              <a:avLst/>
            </a:prstGeom>
            <a:noFill/>
            <a:ln>
              <a:noFill/>
            </a:ln>
          </p:spPr>
          <p:txBody>
            <a:bodyPr anchorCtr="0" anchor="t" bIns="132000" lIns="87975" spcFirstLastPara="1" rIns="117350" wrap="square" tIns="87975">
              <a:noAutofit/>
            </a:bodyPr>
            <a:lstStyle/>
            <a:p>
              <a:pPr indent="-107950" lvl="1" marL="88900" marR="0" rtl="0" algn="l">
                <a:lnSpc>
                  <a:spcPct val="90000"/>
                </a:lnSpc>
                <a:spcBef>
                  <a:spcPts val="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Cover video length: 20 sec - 90 sec</a:t>
              </a:r>
              <a:endParaRPr b="0" i="0" sz="2100" u="none" cap="none" strike="noStrike">
                <a:solidFill>
                  <a:srgbClr val="000000"/>
                </a:solidFill>
                <a:latin typeface="Arial"/>
                <a:ea typeface="Arial"/>
                <a:cs typeface="Arial"/>
                <a:sym typeface="Arial"/>
              </a:endParaRPr>
            </a:p>
            <a:p>
              <a:pPr indent="-107950" lvl="1" marL="88900" marR="0" rtl="0" algn="l">
                <a:lnSpc>
                  <a:spcPct val="90000"/>
                </a:lnSpc>
                <a:spcBef>
                  <a:spcPts val="20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Cover video dimension: 820 x 312</a:t>
              </a:r>
              <a:endParaRPr b="0" i="0" sz="2100" u="none" cap="none" strike="noStrike">
                <a:solidFill>
                  <a:srgbClr val="000000"/>
                </a:solidFill>
                <a:latin typeface="Arial"/>
                <a:ea typeface="Arial"/>
                <a:cs typeface="Arial"/>
                <a:sym typeface="Arial"/>
              </a:endParaRPr>
            </a:p>
            <a:p>
              <a:pPr indent="-107950" lvl="1" marL="88900" marR="0" rtl="0" algn="l">
                <a:lnSpc>
                  <a:spcPct val="90000"/>
                </a:lnSpc>
                <a:spcBef>
                  <a:spcPts val="20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Shared video dimension: 1280 x 720 | max 4 GB</a:t>
              </a:r>
              <a:endParaRPr b="0" i="0" sz="2100" u="none" cap="none" strike="noStrike">
                <a:solidFill>
                  <a:srgbClr val="000000"/>
                </a:solidFill>
                <a:latin typeface="Arial"/>
                <a:ea typeface="Arial"/>
                <a:cs typeface="Arial"/>
                <a:sym typeface="Arial"/>
              </a:endParaRPr>
            </a:p>
            <a:p>
              <a:pPr indent="-107950" lvl="1" marL="88900" marR="0" rtl="0" algn="l">
                <a:lnSpc>
                  <a:spcPct val="90000"/>
                </a:lnSpc>
                <a:spcBef>
                  <a:spcPts val="20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Min video width: 600 pixels</a:t>
              </a:r>
              <a:endParaRPr b="0" i="0" sz="2100" u="none" cap="none" strike="noStrike">
                <a:solidFill>
                  <a:srgbClr val="000000"/>
                </a:solidFill>
                <a:latin typeface="Arial"/>
                <a:ea typeface="Arial"/>
                <a:cs typeface="Arial"/>
                <a:sym typeface="Arial"/>
              </a:endParaRPr>
            </a:p>
            <a:p>
              <a:pPr indent="-107950" lvl="1" marL="88900" marR="0" rtl="0" algn="l">
                <a:lnSpc>
                  <a:spcPct val="90000"/>
                </a:lnSpc>
                <a:spcBef>
                  <a:spcPts val="20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Video length: max 120 min</a:t>
              </a:r>
              <a:endParaRPr b="0" i="0" sz="2100" u="none" cap="none" strike="noStrike">
                <a:solidFill>
                  <a:srgbClr val="000000"/>
                </a:solidFill>
                <a:latin typeface="Arial"/>
                <a:ea typeface="Arial"/>
                <a:cs typeface="Arial"/>
                <a:sym typeface="Arial"/>
              </a:endParaRPr>
            </a:p>
            <a:p>
              <a:pPr indent="-107950" lvl="1" marL="88900" marR="0" rtl="0" algn="l">
                <a:lnSpc>
                  <a:spcPct val="90000"/>
                </a:lnSpc>
                <a:spcBef>
                  <a:spcPts val="20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Average video length: 1 min</a:t>
              </a:r>
              <a:endParaRPr b="0" i="0" sz="2100" u="none" cap="none" strike="noStrike">
                <a:solidFill>
                  <a:srgbClr val="000000"/>
                </a:solidFill>
                <a:latin typeface="Arial"/>
                <a:ea typeface="Arial"/>
                <a:cs typeface="Arial"/>
                <a:sym typeface="Arial"/>
              </a:endParaRPr>
            </a:p>
            <a:p>
              <a:pPr indent="-107950" lvl="1" marL="88900" marR="0" rtl="0" algn="l">
                <a:lnSpc>
                  <a:spcPct val="90000"/>
                </a:lnSpc>
                <a:spcBef>
                  <a:spcPts val="20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Ad video: at least 1280 x 720 | max 4 GB</a:t>
              </a:r>
              <a:endParaRPr b="0" i="0" sz="2100" u="none" cap="none" strike="noStrike">
                <a:solidFill>
                  <a:srgbClr val="000000"/>
                </a:solidFill>
                <a:latin typeface="Arial"/>
                <a:ea typeface="Arial"/>
                <a:cs typeface="Arial"/>
                <a:sym typeface="Arial"/>
              </a:endParaRPr>
            </a:p>
            <a:p>
              <a:pPr indent="-107950" lvl="1" marL="88900" marR="0" rtl="0" algn="l">
                <a:lnSpc>
                  <a:spcPct val="90000"/>
                </a:lnSpc>
                <a:spcBef>
                  <a:spcPts val="20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Ad video length: max 240 min</a:t>
              </a:r>
              <a:endParaRPr b="0" i="0" sz="2100" u="none" cap="none" strike="noStrike">
                <a:solidFill>
                  <a:srgbClr val="000000"/>
                </a:solidFill>
                <a:latin typeface="Arial"/>
                <a:ea typeface="Arial"/>
                <a:cs typeface="Arial"/>
                <a:sym typeface="Arial"/>
              </a:endParaRPr>
            </a:p>
            <a:p>
              <a:pPr indent="-107950" lvl="1" marL="88900" marR="0" rtl="0" algn="l">
                <a:lnSpc>
                  <a:spcPct val="90000"/>
                </a:lnSpc>
                <a:spcBef>
                  <a:spcPts val="20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Facebook video story: 1080 x 1920</a:t>
              </a:r>
              <a:endParaRPr b="0" i="0" sz="2100" u="none" cap="none" strike="noStrike">
                <a:solidFill>
                  <a:srgbClr val="000000"/>
                </a:solidFill>
                <a:latin typeface="Arial"/>
                <a:ea typeface="Arial"/>
                <a:cs typeface="Arial"/>
                <a:sym typeface="Arial"/>
              </a:endParaRPr>
            </a:p>
          </p:txBody>
        </p:sp>
        <p:sp>
          <p:nvSpPr>
            <p:cNvPr id="230" name="Google Shape;230;ge37fc7bdc2_0_0"/>
            <p:cNvSpPr/>
            <p:nvPr/>
          </p:nvSpPr>
          <p:spPr>
            <a:xfrm>
              <a:off x="4767585" y="90668"/>
              <a:ext cx="1392600" cy="399300"/>
            </a:xfrm>
            <a:prstGeom prst="rect">
              <a:avLst/>
            </a:prstGeom>
            <a:solidFill>
              <a:schemeClr val="accent6"/>
            </a:solidFill>
            <a:ln cap="flat" cmpd="sng" w="12700">
              <a:solidFill>
                <a:schemeClr val="accent6"/>
              </a:solidFill>
              <a:prstDash val="solid"/>
              <a:miter lim="800000"/>
              <a:headEnd len="sm" w="sm" type="none"/>
              <a:tailEnd len="sm" w="sm" type="none"/>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ge37fc7bdc2_0_0"/>
            <p:cNvSpPr txBox="1"/>
            <p:nvPr/>
          </p:nvSpPr>
          <p:spPr>
            <a:xfrm>
              <a:off x="4767585" y="90668"/>
              <a:ext cx="1392600" cy="399300"/>
            </a:xfrm>
            <a:prstGeom prst="rect">
              <a:avLst/>
            </a:prstGeom>
            <a:noFill/>
            <a:ln>
              <a:noFill/>
            </a:ln>
          </p:spPr>
          <p:txBody>
            <a:bodyPr anchorCtr="0" anchor="ctr" bIns="67050" lIns="117350" spcFirstLastPara="1" rIns="117350" wrap="square" tIns="67050">
              <a:noAutofit/>
            </a:bodyPr>
            <a:lstStyle/>
            <a:p>
              <a:pPr indent="0" lvl="0" marL="0" marR="0" rtl="0" algn="ctr">
                <a:lnSpc>
                  <a:spcPct val="90000"/>
                </a:lnSpc>
                <a:spcBef>
                  <a:spcPts val="0"/>
                </a:spcBef>
                <a:spcAft>
                  <a:spcPts val="0"/>
                </a:spcAft>
                <a:buClr>
                  <a:schemeClr val="lt1"/>
                </a:buClr>
                <a:buSzPts val="1700"/>
                <a:buFont typeface="Calibri"/>
                <a:buNone/>
              </a:pPr>
              <a:r>
                <a:rPr b="0" i="0" lang="en-US" sz="1700" u="none" cap="none" strike="noStrike">
                  <a:solidFill>
                    <a:schemeClr val="lt1"/>
                  </a:solidFill>
                  <a:latin typeface="Calibri"/>
                  <a:ea typeface="Calibri"/>
                  <a:cs typeface="Calibri"/>
                  <a:sym typeface="Calibri"/>
                </a:rPr>
                <a:t>Instagram Video Dimensions</a:t>
              </a:r>
              <a:endParaRPr b="0" i="0" sz="2100" u="none" cap="none" strike="noStrike">
                <a:solidFill>
                  <a:srgbClr val="000000"/>
                </a:solidFill>
                <a:latin typeface="Arial"/>
                <a:ea typeface="Arial"/>
                <a:cs typeface="Arial"/>
                <a:sym typeface="Arial"/>
              </a:endParaRPr>
            </a:p>
          </p:txBody>
        </p:sp>
        <p:sp>
          <p:nvSpPr>
            <p:cNvPr id="232" name="Google Shape;232;ge37fc7bdc2_0_0"/>
            <p:cNvSpPr/>
            <p:nvPr/>
          </p:nvSpPr>
          <p:spPr>
            <a:xfrm>
              <a:off x="4767585" y="490059"/>
              <a:ext cx="1392600" cy="3612000"/>
            </a:xfrm>
            <a:prstGeom prst="rect">
              <a:avLst/>
            </a:prstGeom>
            <a:solidFill>
              <a:srgbClr val="D4E2CE">
                <a:alpha val="89411"/>
              </a:srgbClr>
            </a:solidFill>
            <a:ln cap="flat" cmpd="sng" w="12700">
              <a:solidFill>
                <a:srgbClr val="D4E2CE">
                  <a:alpha val="89411"/>
                </a:srgbClr>
              </a:solidFill>
              <a:prstDash val="solid"/>
              <a:miter lim="800000"/>
              <a:headEnd len="sm" w="sm" type="none"/>
              <a:tailEnd len="sm" w="sm" type="none"/>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ge37fc7bdc2_0_0"/>
            <p:cNvSpPr txBox="1"/>
            <p:nvPr/>
          </p:nvSpPr>
          <p:spPr>
            <a:xfrm>
              <a:off x="4767585" y="490059"/>
              <a:ext cx="1392600" cy="3612000"/>
            </a:xfrm>
            <a:prstGeom prst="rect">
              <a:avLst/>
            </a:prstGeom>
            <a:noFill/>
            <a:ln>
              <a:noFill/>
            </a:ln>
          </p:spPr>
          <p:txBody>
            <a:bodyPr anchorCtr="0" anchor="t" bIns="132000" lIns="87975" spcFirstLastPara="1" rIns="117350" wrap="square" tIns="87975">
              <a:noAutofit/>
            </a:bodyPr>
            <a:lstStyle/>
            <a:p>
              <a:pPr indent="-107950" lvl="1" marL="88900" marR="0" rtl="0" algn="l">
                <a:lnSpc>
                  <a:spcPct val="90000"/>
                </a:lnSpc>
                <a:spcBef>
                  <a:spcPts val="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Min video resolution: 600 x 315, 600 x 600, 600 x 750 | max 4 GB</a:t>
              </a:r>
              <a:endParaRPr b="0" i="0" sz="2100" u="none" cap="none" strike="noStrike">
                <a:solidFill>
                  <a:srgbClr val="000000"/>
                </a:solidFill>
                <a:latin typeface="Arial"/>
                <a:ea typeface="Arial"/>
                <a:cs typeface="Arial"/>
                <a:sym typeface="Arial"/>
              </a:endParaRPr>
            </a:p>
            <a:p>
              <a:pPr indent="-107950" lvl="1" marL="88900" marR="0" rtl="0" algn="l">
                <a:lnSpc>
                  <a:spcPct val="90000"/>
                </a:lnSpc>
                <a:spcBef>
                  <a:spcPts val="20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Video length: max 60 sec</a:t>
              </a:r>
              <a:endParaRPr b="0" i="0" sz="2100" u="none" cap="none" strike="noStrike">
                <a:solidFill>
                  <a:srgbClr val="000000"/>
                </a:solidFill>
                <a:latin typeface="Arial"/>
                <a:ea typeface="Arial"/>
                <a:cs typeface="Arial"/>
                <a:sym typeface="Arial"/>
              </a:endParaRPr>
            </a:p>
            <a:p>
              <a:pPr indent="-107950" lvl="1" marL="88900" marR="0" rtl="0" algn="l">
                <a:lnSpc>
                  <a:spcPct val="90000"/>
                </a:lnSpc>
                <a:spcBef>
                  <a:spcPts val="20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Average video length: 30 sec</a:t>
              </a:r>
              <a:endParaRPr b="0" i="0" sz="2100" u="none" cap="none" strike="noStrike">
                <a:solidFill>
                  <a:srgbClr val="000000"/>
                </a:solidFill>
                <a:latin typeface="Arial"/>
                <a:ea typeface="Arial"/>
                <a:cs typeface="Arial"/>
                <a:sym typeface="Arial"/>
              </a:endParaRPr>
            </a:p>
            <a:p>
              <a:pPr indent="-107950" lvl="1" marL="88900" marR="0" rtl="0" algn="l">
                <a:lnSpc>
                  <a:spcPct val="90000"/>
                </a:lnSpc>
                <a:spcBef>
                  <a:spcPts val="20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Stories resolution: 1080 x 1920 (min 600 x 1067) | max 4 GB</a:t>
              </a:r>
              <a:endParaRPr b="0" i="0" sz="2100" u="none" cap="none" strike="noStrike">
                <a:solidFill>
                  <a:srgbClr val="000000"/>
                </a:solidFill>
                <a:latin typeface="Arial"/>
                <a:ea typeface="Arial"/>
                <a:cs typeface="Arial"/>
                <a:sym typeface="Arial"/>
              </a:endParaRPr>
            </a:p>
            <a:p>
              <a:pPr indent="-107950" lvl="1" marL="88900" marR="0" rtl="0" algn="l">
                <a:lnSpc>
                  <a:spcPct val="90000"/>
                </a:lnSpc>
                <a:spcBef>
                  <a:spcPts val="20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Stories length: max 15 sec</a:t>
              </a:r>
              <a:endParaRPr b="0" i="0" sz="2100" u="none" cap="none" strike="noStrike">
                <a:solidFill>
                  <a:srgbClr val="000000"/>
                </a:solidFill>
                <a:latin typeface="Arial"/>
                <a:ea typeface="Arial"/>
                <a:cs typeface="Arial"/>
                <a:sym typeface="Arial"/>
              </a:endParaRPr>
            </a:p>
            <a:p>
              <a:pPr indent="-107950" lvl="1" marL="88900" marR="0" rtl="0" algn="l">
                <a:lnSpc>
                  <a:spcPct val="90000"/>
                </a:lnSpc>
                <a:spcBef>
                  <a:spcPts val="20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IGTV video resolution: 1080 x 1920</a:t>
              </a:r>
              <a:endParaRPr b="0" i="0" sz="2100" u="none" cap="none" strike="noStrike">
                <a:solidFill>
                  <a:srgbClr val="000000"/>
                </a:solidFill>
                <a:latin typeface="Arial"/>
                <a:ea typeface="Arial"/>
                <a:cs typeface="Arial"/>
                <a:sym typeface="Arial"/>
              </a:endParaRPr>
            </a:p>
            <a:p>
              <a:pPr indent="-107950" lvl="1" marL="88900" marR="0" rtl="0" algn="l">
                <a:lnSpc>
                  <a:spcPct val="90000"/>
                </a:lnSpc>
                <a:spcBef>
                  <a:spcPts val="20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IGTV video length: max 10 min, 60 min for verified accounts </a:t>
              </a:r>
              <a:endParaRPr b="0" i="0" sz="2100" u="none" cap="none" strike="noStrike">
                <a:solidFill>
                  <a:srgbClr val="000000"/>
                </a:solidFill>
                <a:latin typeface="Arial"/>
                <a:ea typeface="Arial"/>
                <a:cs typeface="Arial"/>
                <a:sym typeface="Arial"/>
              </a:endParaRPr>
            </a:p>
          </p:txBody>
        </p:sp>
        <p:sp>
          <p:nvSpPr>
            <p:cNvPr id="234" name="Google Shape;234;ge37fc7bdc2_0_0"/>
            <p:cNvSpPr/>
            <p:nvPr/>
          </p:nvSpPr>
          <p:spPr>
            <a:xfrm>
              <a:off x="6355215" y="90668"/>
              <a:ext cx="1392600" cy="399300"/>
            </a:xfrm>
            <a:prstGeom prst="rect">
              <a:avLst/>
            </a:prstGeom>
            <a:solidFill>
              <a:schemeClr val="accent6"/>
            </a:solidFill>
            <a:ln cap="flat" cmpd="sng" w="12700">
              <a:solidFill>
                <a:schemeClr val="accent6"/>
              </a:solidFill>
              <a:prstDash val="solid"/>
              <a:miter lim="800000"/>
              <a:headEnd len="sm" w="sm" type="none"/>
              <a:tailEnd len="sm" w="sm" type="none"/>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ge37fc7bdc2_0_0"/>
            <p:cNvSpPr txBox="1"/>
            <p:nvPr/>
          </p:nvSpPr>
          <p:spPr>
            <a:xfrm>
              <a:off x="6355215" y="90668"/>
              <a:ext cx="1392600" cy="399300"/>
            </a:xfrm>
            <a:prstGeom prst="rect">
              <a:avLst/>
            </a:prstGeom>
            <a:noFill/>
            <a:ln>
              <a:noFill/>
            </a:ln>
          </p:spPr>
          <p:txBody>
            <a:bodyPr anchorCtr="0" anchor="ctr" bIns="67050" lIns="117350" spcFirstLastPara="1" rIns="117350" wrap="square" tIns="67050">
              <a:noAutofit/>
            </a:bodyPr>
            <a:lstStyle/>
            <a:p>
              <a:pPr indent="0" lvl="0" marL="0" marR="0" rtl="0" algn="ctr">
                <a:lnSpc>
                  <a:spcPct val="90000"/>
                </a:lnSpc>
                <a:spcBef>
                  <a:spcPts val="0"/>
                </a:spcBef>
                <a:spcAft>
                  <a:spcPts val="0"/>
                </a:spcAft>
                <a:buClr>
                  <a:schemeClr val="lt1"/>
                </a:buClr>
                <a:buSzPts val="1700"/>
                <a:buFont typeface="Calibri"/>
                <a:buNone/>
              </a:pPr>
              <a:r>
                <a:rPr b="0" i="0" lang="en-US" sz="1700" u="none" cap="none" strike="noStrike">
                  <a:solidFill>
                    <a:schemeClr val="lt1"/>
                  </a:solidFill>
                  <a:latin typeface="Calibri"/>
                  <a:ea typeface="Calibri"/>
                  <a:cs typeface="Calibri"/>
                  <a:sym typeface="Calibri"/>
                </a:rPr>
                <a:t>YouTube Video Dimensions</a:t>
              </a:r>
              <a:endParaRPr b="0" i="0" sz="2100" u="none" cap="none" strike="noStrike">
                <a:solidFill>
                  <a:srgbClr val="000000"/>
                </a:solidFill>
                <a:latin typeface="Arial"/>
                <a:ea typeface="Arial"/>
                <a:cs typeface="Arial"/>
                <a:sym typeface="Arial"/>
              </a:endParaRPr>
            </a:p>
          </p:txBody>
        </p:sp>
        <p:sp>
          <p:nvSpPr>
            <p:cNvPr id="236" name="Google Shape;236;ge37fc7bdc2_0_0"/>
            <p:cNvSpPr/>
            <p:nvPr/>
          </p:nvSpPr>
          <p:spPr>
            <a:xfrm>
              <a:off x="6355215" y="490059"/>
              <a:ext cx="1392600" cy="3612000"/>
            </a:xfrm>
            <a:prstGeom prst="rect">
              <a:avLst/>
            </a:prstGeom>
            <a:solidFill>
              <a:srgbClr val="D4E2CE">
                <a:alpha val="89411"/>
              </a:srgbClr>
            </a:solidFill>
            <a:ln cap="flat" cmpd="sng" w="12700">
              <a:solidFill>
                <a:srgbClr val="D4E2CE">
                  <a:alpha val="89411"/>
                </a:srgbClr>
              </a:solidFill>
              <a:prstDash val="solid"/>
              <a:miter lim="800000"/>
              <a:headEnd len="sm" w="sm" type="none"/>
              <a:tailEnd len="sm" w="sm" type="none"/>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ge37fc7bdc2_0_0"/>
            <p:cNvSpPr txBox="1"/>
            <p:nvPr/>
          </p:nvSpPr>
          <p:spPr>
            <a:xfrm>
              <a:off x="6355215" y="490059"/>
              <a:ext cx="1392600" cy="3612000"/>
            </a:xfrm>
            <a:prstGeom prst="rect">
              <a:avLst/>
            </a:prstGeom>
            <a:noFill/>
            <a:ln>
              <a:noFill/>
            </a:ln>
          </p:spPr>
          <p:txBody>
            <a:bodyPr anchorCtr="0" anchor="t" bIns="132000" lIns="87975" spcFirstLastPara="1" rIns="117350" wrap="square" tIns="87975">
              <a:noAutofit/>
            </a:bodyPr>
            <a:lstStyle/>
            <a:p>
              <a:pPr indent="-107950" lvl="1" marL="88900" marR="0" rtl="0" algn="l">
                <a:lnSpc>
                  <a:spcPct val="90000"/>
                </a:lnSpc>
                <a:spcBef>
                  <a:spcPts val="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Recommended video dimensions: 854 x 480, 1280 x 720, 1920 x 1080, 2560 x 1440</a:t>
              </a:r>
              <a:endParaRPr b="0" i="0" sz="2100" u="none" cap="none" strike="noStrike">
                <a:solidFill>
                  <a:srgbClr val="000000"/>
                </a:solidFill>
                <a:latin typeface="Arial"/>
                <a:ea typeface="Arial"/>
                <a:cs typeface="Arial"/>
                <a:sym typeface="Arial"/>
              </a:endParaRPr>
            </a:p>
            <a:p>
              <a:pPr indent="-107950" lvl="1" marL="88900" marR="0" rtl="0" algn="l">
                <a:lnSpc>
                  <a:spcPct val="90000"/>
                </a:lnSpc>
                <a:spcBef>
                  <a:spcPts val="20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Min video dimension: 426 x 240.</a:t>
              </a:r>
              <a:endParaRPr b="0" i="0" sz="2100" u="none" cap="none" strike="noStrike">
                <a:solidFill>
                  <a:srgbClr val="000000"/>
                </a:solidFill>
                <a:latin typeface="Arial"/>
                <a:ea typeface="Arial"/>
                <a:cs typeface="Arial"/>
                <a:sym typeface="Arial"/>
              </a:endParaRPr>
            </a:p>
            <a:p>
              <a:pPr indent="-107950" lvl="1" marL="88900" marR="0" rtl="0" algn="l">
                <a:lnSpc>
                  <a:spcPct val="90000"/>
                </a:lnSpc>
                <a:spcBef>
                  <a:spcPts val="20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Max video dimension: 3840 x 2160.</a:t>
              </a:r>
              <a:endParaRPr b="0" i="0" sz="2100" u="none" cap="none" strike="noStrike">
                <a:solidFill>
                  <a:srgbClr val="000000"/>
                </a:solidFill>
                <a:latin typeface="Arial"/>
                <a:ea typeface="Arial"/>
                <a:cs typeface="Arial"/>
                <a:sym typeface="Arial"/>
              </a:endParaRPr>
            </a:p>
            <a:p>
              <a:pPr indent="-107950" lvl="1" marL="88900" marR="0" rtl="0" algn="l">
                <a:lnSpc>
                  <a:spcPct val="90000"/>
                </a:lnSpc>
                <a:spcBef>
                  <a:spcPts val="20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Video length for unverified channels: max 15 min</a:t>
              </a:r>
              <a:endParaRPr b="0" i="0" sz="2100" u="none" cap="none" strike="noStrike">
                <a:solidFill>
                  <a:srgbClr val="000000"/>
                </a:solidFill>
                <a:latin typeface="Arial"/>
                <a:ea typeface="Arial"/>
                <a:cs typeface="Arial"/>
                <a:sym typeface="Arial"/>
              </a:endParaRPr>
            </a:p>
            <a:p>
              <a:pPr indent="-107950" lvl="1" marL="88900" marR="0" rtl="0" algn="l">
                <a:lnSpc>
                  <a:spcPct val="90000"/>
                </a:lnSpc>
                <a:spcBef>
                  <a:spcPts val="20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Video length for verifies channels: max 12 h</a:t>
              </a:r>
              <a:endParaRPr b="0" i="0" sz="2100" u="none" cap="none" strike="noStrike">
                <a:solidFill>
                  <a:srgbClr val="000000"/>
                </a:solidFill>
                <a:latin typeface="Arial"/>
                <a:ea typeface="Arial"/>
                <a:cs typeface="Arial"/>
                <a:sym typeface="Arial"/>
              </a:endParaRPr>
            </a:p>
            <a:p>
              <a:pPr indent="-107950" lvl="1" marL="88900" marR="0" rtl="0" algn="l">
                <a:lnSpc>
                  <a:spcPct val="90000"/>
                </a:lnSpc>
                <a:spcBef>
                  <a:spcPts val="20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Max video size: 128 GB</a:t>
              </a:r>
              <a:endParaRPr b="0" i="0" sz="2100" u="none" cap="none" strike="noStrike">
                <a:solidFill>
                  <a:srgbClr val="000000"/>
                </a:solidFill>
                <a:latin typeface="Arial"/>
                <a:ea typeface="Arial"/>
                <a:cs typeface="Arial"/>
                <a:sym typeface="Arial"/>
              </a:endParaRPr>
            </a:p>
            <a:p>
              <a:pPr indent="-107950" lvl="1" marL="88900" marR="0" rtl="0" algn="l">
                <a:lnSpc>
                  <a:spcPct val="90000"/>
                </a:lnSpc>
                <a:spcBef>
                  <a:spcPts val="20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Average video length: 2 min</a:t>
              </a:r>
              <a:endParaRPr b="0" i="0" sz="2100" u="none" cap="none" strike="noStrike">
                <a:solidFill>
                  <a:srgbClr val="000000"/>
                </a:solidFill>
                <a:latin typeface="Arial"/>
                <a:ea typeface="Arial"/>
                <a:cs typeface="Arial"/>
                <a:sym typeface="Arial"/>
              </a:endParaRPr>
            </a:p>
          </p:txBody>
        </p:sp>
        <p:sp>
          <p:nvSpPr>
            <p:cNvPr id="238" name="Google Shape;238;ge37fc7bdc2_0_0"/>
            <p:cNvSpPr/>
            <p:nvPr/>
          </p:nvSpPr>
          <p:spPr>
            <a:xfrm>
              <a:off x="7942845" y="90668"/>
              <a:ext cx="1392600" cy="399300"/>
            </a:xfrm>
            <a:prstGeom prst="rect">
              <a:avLst/>
            </a:prstGeom>
            <a:solidFill>
              <a:schemeClr val="accent6"/>
            </a:solidFill>
            <a:ln cap="flat" cmpd="sng" w="12700">
              <a:solidFill>
                <a:schemeClr val="accent6"/>
              </a:solidFill>
              <a:prstDash val="solid"/>
              <a:miter lim="800000"/>
              <a:headEnd len="sm" w="sm" type="none"/>
              <a:tailEnd len="sm" w="sm" type="none"/>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ge37fc7bdc2_0_0"/>
            <p:cNvSpPr txBox="1"/>
            <p:nvPr/>
          </p:nvSpPr>
          <p:spPr>
            <a:xfrm>
              <a:off x="7942845" y="90668"/>
              <a:ext cx="1392600" cy="399300"/>
            </a:xfrm>
            <a:prstGeom prst="rect">
              <a:avLst/>
            </a:prstGeom>
            <a:noFill/>
            <a:ln>
              <a:noFill/>
            </a:ln>
          </p:spPr>
          <p:txBody>
            <a:bodyPr anchorCtr="0" anchor="ctr" bIns="67050" lIns="117350" spcFirstLastPara="1" rIns="117350" wrap="square" tIns="67050">
              <a:noAutofit/>
            </a:bodyPr>
            <a:lstStyle/>
            <a:p>
              <a:pPr indent="0" lvl="0" marL="0" marR="0" rtl="0" algn="ctr">
                <a:lnSpc>
                  <a:spcPct val="90000"/>
                </a:lnSpc>
                <a:spcBef>
                  <a:spcPts val="0"/>
                </a:spcBef>
                <a:spcAft>
                  <a:spcPts val="0"/>
                </a:spcAft>
                <a:buClr>
                  <a:schemeClr val="lt1"/>
                </a:buClr>
                <a:buSzPts val="1700"/>
                <a:buFont typeface="Calibri"/>
                <a:buNone/>
              </a:pPr>
              <a:r>
                <a:rPr b="0" i="0" lang="en-US" sz="1700" u="none" cap="none" strike="noStrike">
                  <a:solidFill>
                    <a:schemeClr val="lt1"/>
                  </a:solidFill>
                  <a:latin typeface="Calibri"/>
                  <a:ea typeface="Calibri"/>
                  <a:cs typeface="Calibri"/>
                  <a:sym typeface="Calibri"/>
                </a:rPr>
                <a:t>Pinterest Video Dimensions</a:t>
              </a:r>
              <a:endParaRPr b="0" i="0" sz="2100" u="none" cap="none" strike="noStrike">
                <a:solidFill>
                  <a:srgbClr val="000000"/>
                </a:solidFill>
                <a:latin typeface="Arial"/>
                <a:ea typeface="Arial"/>
                <a:cs typeface="Arial"/>
                <a:sym typeface="Arial"/>
              </a:endParaRPr>
            </a:p>
          </p:txBody>
        </p:sp>
        <p:sp>
          <p:nvSpPr>
            <p:cNvPr id="240" name="Google Shape;240;ge37fc7bdc2_0_0"/>
            <p:cNvSpPr/>
            <p:nvPr/>
          </p:nvSpPr>
          <p:spPr>
            <a:xfrm>
              <a:off x="7942845" y="490059"/>
              <a:ext cx="1392600" cy="3612000"/>
            </a:xfrm>
            <a:prstGeom prst="rect">
              <a:avLst/>
            </a:prstGeom>
            <a:solidFill>
              <a:srgbClr val="D4E2CE">
                <a:alpha val="89411"/>
              </a:srgbClr>
            </a:solidFill>
            <a:ln cap="flat" cmpd="sng" w="12700">
              <a:solidFill>
                <a:srgbClr val="D4E2CE">
                  <a:alpha val="89411"/>
                </a:srgbClr>
              </a:solidFill>
              <a:prstDash val="solid"/>
              <a:miter lim="800000"/>
              <a:headEnd len="sm" w="sm" type="none"/>
              <a:tailEnd len="sm" w="sm" type="none"/>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ge37fc7bdc2_0_0"/>
            <p:cNvSpPr txBox="1"/>
            <p:nvPr/>
          </p:nvSpPr>
          <p:spPr>
            <a:xfrm>
              <a:off x="7942845" y="490059"/>
              <a:ext cx="1392600" cy="3612000"/>
            </a:xfrm>
            <a:prstGeom prst="rect">
              <a:avLst/>
            </a:prstGeom>
            <a:noFill/>
            <a:ln>
              <a:noFill/>
            </a:ln>
          </p:spPr>
          <p:txBody>
            <a:bodyPr anchorCtr="0" anchor="t" bIns="132000" lIns="87975" spcFirstLastPara="1" rIns="117350" wrap="square" tIns="87975">
              <a:noAutofit/>
            </a:bodyPr>
            <a:lstStyle/>
            <a:p>
              <a:pPr indent="-107950" lvl="1" marL="88900" marR="0" rtl="0" algn="l">
                <a:lnSpc>
                  <a:spcPct val="90000"/>
                </a:lnSpc>
                <a:spcBef>
                  <a:spcPts val="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Recommended video dimensions: 600 x 600, 600 x 900</a:t>
              </a:r>
              <a:endParaRPr b="0" i="0" sz="2100" u="none" cap="none" strike="noStrike">
                <a:solidFill>
                  <a:srgbClr val="000000"/>
                </a:solidFill>
                <a:latin typeface="Arial"/>
                <a:ea typeface="Arial"/>
                <a:cs typeface="Arial"/>
                <a:sym typeface="Arial"/>
              </a:endParaRPr>
            </a:p>
            <a:p>
              <a:pPr indent="-107950" lvl="1" marL="88900" marR="0" rtl="0" algn="l">
                <a:lnSpc>
                  <a:spcPct val="90000"/>
                </a:lnSpc>
                <a:spcBef>
                  <a:spcPts val="20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Max video length: 30 min</a:t>
              </a:r>
              <a:endParaRPr b="0" i="0" sz="2100" u="none" cap="none" strike="noStrike">
                <a:solidFill>
                  <a:srgbClr val="000000"/>
                </a:solidFill>
                <a:latin typeface="Arial"/>
                <a:ea typeface="Arial"/>
                <a:cs typeface="Arial"/>
                <a:sym typeface="Arial"/>
              </a:endParaRPr>
            </a:p>
            <a:p>
              <a:pPr indent="-107950" lvl="1" marL="88900" marR="0" rtl="0" algn="l">
                <a:lnSpc>
                  <a:spcPct val="90000"/>
                </a:lnSpc>
                <a:spcBef>
                  <a:spcPts val="20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Max file size: 2 GB</a:t>
              </a:r>
              <a:endParaRPr b="0" i="0" sz="2100" u="none" cap="none" strike="noStrike">
                <a:solidFill>
                  <a:srgbClr val="000000"/>
                </a:solidFill>
                <a:latin typeface="Arial"/>
                <a:ea typeface="Arial"/>
                <a:cs typeface="Arial"/>
                <a:sym typeface="Arial"/>
              </a:endParaRPr>
            </a:p>
          </p:txBody>
        </p:sp>
        <p:sp>
          <p:nvSpPr>
            <p:cNvPr id="242" name="Google Shape;242;ge37fc7bdc2_0_0"/>
            <p:cNvSpPr/>
            <p:nvPr/>
          </p:nvSpPr>
          <p:spPr>
            <a:xfrm>
              <a:off x="9530475" y="90668"/>
              <a:ext cx="1392600" cy="399300"/>
            </a:xfrm>
            <a:prstGeom prst="rect">
              <a:avLst/>
            </a:prstGeom>
            <a:solidFill>
              <a:schemeClr val="accent6"/>
            </a:solidFill>
            <a:ln cap="flat" cmpd="sng" w="12700">
              <a:solidFill>
                <a:schemeClr val="accent6"/>
              </a:solidFill>
              <a:prstDash val="solid"/>
              <a:miter lim="800000"/>
              <a:headEnd len="sm" w="sm" type="none"/>
              <a:tailEnd len="sm" w="sm" type="none"/>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ge37fc7bdc2_0_0"/>
            <p:cNvSpPr txBox="1"/>
            <p:nvPr/>
          </p:nvSpPr>
          <p:spPr>
            <a:xfrm>
              <a:off x="9530475" y="90668"/>
              <a:ext cx="1392600" cy="399300"/>
            </a:xfrm>
            <a:prstGeom prst="rect">
              <a:avLst/>
            </a:prstGeom>
            <a:noFill/>
            <a:ln>
              <a:noFill/>
            </a:ln>
          </p:spPr>
          <p:txBody>
            <a:bodyPr anchorCtr="0" anchor="ctr" bIns="67050" lIns="117350" spcFirstLastPara="1" rIns="117350" wrap="square" tIns="67050">
              <a:noAutofit/>
            </a:bodyPr>
            <a:lstStyle/>
            <a:p>
              <a:pPr indent="0" lvl="0" marL="0" marR="0" rtl="0" algn="ctr">
                <a:lnSpc>
                  <a:spcPct val="90000"/>
                </a:lnSpc>
                <a:spcBef>
                  <a:spcPts val="0"/>
                </a:spcBef>
                <a:spcAft>
                  <a:spcPts val="0"/>
                </a:spcAft>
                <a:buClr>
                  <a:schemeClr val="lt1"/>
                </a:buClr>
                <a:buSzPts val="1700"/>
                <a:buFont typeface="Calibri"/>
                <a:buNone/>
              </a:pPr>
              <a:r>
                <a:rPr b="0" i="0" lang="en-US" sz="1700" u="none" cap="none" strike="noStrike">
                  <a:solidFill>
                    <a:schemeClr val="lt1"/>
                  </a:solidFill>
                  <a:latin typeface="Calibri"/>
                  <a:ea typeface="Calibri"/>
                  <a:cs typeface="Calibri"/>
                  <a:sym typeface="Calibri"/>
                </a:rPr>
                <a:t>TikTok Video Dimensions</a:t>
              </a:r>
              <a:endParaRPr b="0" i="0" sz="2100" u="none" cap="none" strike="noStrike">
                <a:solidFill>
                  <a:srgbClr val="000000"/>
                </a:solidFill>
                <a:latin typeface="Arial"/>
                <a:ea typeface="Arial"/>
                <a:cs typeface="Arial"/>
                <a:sym typeface="Arial"/>
              </a:endParaRPr>
            </a:p>
          </p:txBody>
        </p:sp>
        <p:sp>
          <p:nvSpPr>
            <p:cNvPr id="244" name="Google Shape;244;ge37fc7bdc2_0_0"/>
            <p:cNvSpPr/>
            <p:nvPr/>
          </p:nvSpPr>
          <p:spPr>
            <a:xfrm>
              <a:off x="9530475" y="490059"/>
              <a:ext cx="1392600" cy="3612000"/>
            </a:xfrm>
            <a:prstGeom prst="rect">
              <a:avLst/>
            </a:prstGeom>
            <a:solidFill>
              <a:srgbClr val="D4E2CE">
                <a:alpha val="89411"/>
              </a:srgbClr>
            </a:solidFill>
            <a:ln cap="flat" cmpd="sng" w="12700">
              <a:solidFill>
                <a:srgbClr val="D4E2CE">
                  <a:alpha val="89411"/>
                </a:srgbClr>
              </a:solidFill>
              <a:prstDash val="solid"/>
              <a:miter lim="800000"/>
              <a:headEnd len="sm" w="sm" type="none"/>
              <a:tailEnd len="sm" w="sm" type="none"/>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ge37fc7bdc2_0_0"/>
            <p:cNvSpPr txBox="1"/>
            <p:nvPr/>
          </p:nvSpPr>
          <p:spPr>
            <a:xfrm>
              <a:off x="9530475" y="490059"/>
              <a:ext cx="1392600" cy="3612000"/>
            </a:xfrm>
            <a:prstGeom prst="rect">
              <a:avLst/>
            </a:prstGeom>
            <a:noFill/>
            <a:ln>
              <a:noFill/>
            </a:ln>
          </p:spPr>
          <p:txBody>
            <a:bodyPr anchorCtr="0" anchor="t" bIns="132000" lIns="87975" spcFirstLastPara="1" rIns="117350" wrap="square" tIns="87975">
              <a:noAutofit/>
            </a:bodyPr>
            <a:lstStyle/>
            <a:p>
              <a:pPr indent="-107950" lvl="1" marL="88900" marR="0" rtl="0" algn="l">
                <a:lnSpc>
                  <a:spcPct val="90000"/>
                </a:lnSpc>
                <a:spcBef>
                  <a:spcPts val="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Recommended video dimensions: 1080 x 1920</a:t>
              </a:r>
              <a:endParaRPr b="0" i="0" sz="2100" u="none" cap="none" strike="noStrike">
                <a:solidFill>
                  <a:srgbClr val="000000"/>
                </a:solidFill>
                <a:latin typeface="Arial"/>
                <a:ea typeface="Arial"/>
                <a:cs typeface="Arial"/>
                <a:sym typeface="Arial"/>
              </a:endParaRPr>
            </a:p>
            <a:p>
              <a:pPr indent="-107950" lvl="1" marL="88900" marR="0" rtl="0" algn="l">
                <a:lnSpc>
                  <a:spcPct val="90000"/>
                </a:lnSpc>
                <a:spcBef>
                  <a:spcPts val="20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Video length: max 15 sec, can combine segments up to 60 sec | max 287.6 MB (iOS), 72 MB (Android)</a:t>
              </a:r>
              <a:endParaRPr b="0" i="0" sz="2100" u="none" cap="none" strike="noStrike">
                <a:solidFill>
                  <a:srgbClr val="000000"/>
                </a:solidFill>
                <a:latin typeface="Arial"/>
                <a:ea typeface="Arial"/>
                <a:cs typeface="Arial"/>
                <a:sym typeface="Arial"/>
              </a:endParaRPr>
            </a:p>
            <a:p>
              <a:pPr indent="-107950" lvl="1" marL="88900" marR="0" rtl="0" algn="l">
                <a:lnSpc>
                  <a:spcPct val="90000"/>
                </a:lnSpc>
                <a:spcBef>
                  <a:spcPts val="20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In-feed ad video resolutions:  720 x 1280,  640 x 640, 1280 x 720</a:t>
              </a:r>
              <a:endParaRPr b="0" i="0" sz="2100" u="none" cap="none" strike="noStrike">
                <a:solidFill>
                  <a:srgbClr val="000000"/>
                </a:solidFill>
                <a:latin typeface="Arial"/>
                <a:ea typeface="Arial"/>
                <a:cs typeface="Arial"/>
                <a:sym typeface="Arial"/>
              </a:endParaRPr>
            </a:p>
            <a:p>
              <a:pPr indent="-107950" lvl="1" marL="88900" marR="0" rtl="0" algn="l">
                <a:lnSpc>
                  <a:spcPct val="90000"/>
                </a:lnSpc>
                <a:spcBef>
                  <a:spcPts val="20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Ad video length: 5 - 16 sec | max 500 MB</a:t>
              </a:r>
              <a:endParaRPr b="0" i="0" sz="2100" u="none" cap="none" strike="noStrike">
                <a:solidFill>
                  <a:srgbClr val="000000"/>
                </a:solidFill>
                <a:latin typeface="Arial"/>
                <a:ea typeface="Arial"/>
                <a:cs typeface="Arial"/>
                <a:sym typeface="Arial"/>
              </a:endParaRPr>
            </a:p>
          </p:txBody>
        </p:sp>
      </p:grpSp>
      <p:sp>
        <p:nvSpPr>
          <p:cNvPr id="246" name="Google Shape;246;ge37fc7bdc2_0_0"/>
          <p:cNvSpPr txBox="1"/>
          <p:nvPr/>
        </p:nvSpPr>
        <p:spPr>
          <a:xfrm>
            <a:off x="1208972" y="9486704"/>
            <a:ext cx="12332700" cy="554100"/>
          </a:xfrm>
          <a:prstGeom prst="rect">
            <a:avLst/>
          </a:prstGeom>
          <a:noFill/>
          <a:ln>
            <a:noFill/>
          </a:ln>
        </p:spPr>
        <p:txBody>
          <a:bodyPr anchorCtr="0" anchor="t" bIns="68550" lIns="137150" spcFirstLastPara="1" rIns="137150" wrap="square" tIns="68550">
            <a:spAutoFit/>
          </a:bodyPr>
          <a:lstStyle/>
          <a:p>
            <a:pPr indent="0" lvl="0" marL="0" marR="0" rtl="0" algn="l">
              <a:lnSpc>
                <a:spcPct val="100000"/>
              </a:lnSpc>
              <a:spcBef>
                <a:spcPts val="0"/>
              </a:spcBef>
              <a:spcAft>
                <a:spcPts val="0"/>
              </a:spcAft>
              <a:buClr>
                <a:srgbClr val="000000"/>
              </a:buClr>
              <a:buSzPts val="2700"/>
              <a:buFont typeface="Arial"/>
              <a:buNone/>
            </a:pPr>
            <a:r>
              <a:rPr b="0" i="0" lang="en-US" sz="2700" u="sng" cap="none" strike="noStrike">
                <a:solidFill>
                  <a:schemeClr val="dk1"/>
                </a:solidFill>
                <a:latin typeface="Calibri"/>
                <a:ea typeface="Calibri"/>
                <a:cs typeface="Calibri"/>
                <a:sym typeface="Calibri"/>
                <a:hlinkClick r:id="rId3">
                  <a:extLst>
                    <a:ext uri="{A12FA001-AC4F-418D-AE19-62706E023703}">
                      <ahyp:hlinkClr val="tx"/>
                    </a:ext>
                  </a:extLst>
                </a:hlinkClick>
              </a:rPr>
              <a:t>https://www.renderforest.com/blog/video-dimensions-social-media</a:t>
            </a:r>
            <a:endParaRPr b="0" i="0" sz="2700" u="none" cap="none" strike="noStrike">
              <a:solidFill>
                <a:schemeClr val="dk1"/>
              </a:solidFill>
              <a:latin typeface="Calibri"/>
              <a:ea typeface="Calibri"/>
              <a:cs typeface="Calibri"/>
              <a:sym typeface="Calibri"/>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B15"/>
        </a:solidFill>
      </p:bgPr>
    </p:bg>
    <p:spTree>
      <p:nvGrpSpPr>
        <p:cNvPr id="250" name="Shape 250"/>
        <p:cNvGrpSpPr/>
        <p:nvPr/>
      </p:nvGrpSpPr>
      <p:grpSpPr>
        <a:xfrm>
          <a:off x="0" y="0"/>
          <a:ext cx="0" cy="0"/>
          <a:chOff x="0" y="0"/>
          <a:chExt cx="0" cy="0"/>
        </a:xfrm>
      </p:grpSpPr>
      <p:grpSp>
        <p:nvGrpSpPr>
          <p:cNvPr id="251" name="Google Shape;251;p9"/>
          <p:cNvGrpSpPr/>
          <p:nvPr/>
        </p:nvGrpSpPr>
        <p:grpSpPr>
          <a:xfrm>
            <a:off x="782067" y="2497563"/>
            <a:ext cx="5275075" cy="5417448"/>
            <a:chOff x="0" y="87650"/>
            <a:chExt cx="7033433" cy="7223264"/>
          </a:xfrm>
        </p:grpSpPr>
        <p:sp>
          <p:nvSpPr>
            <p:cNvPr id="252" name="Google Shape;252;p9"/>
            <p:cNvSpPr txBox="1"/>
            <p:nvPr/>
          </p:nvSpPr>
          <p:spPr>
            <a:xfrm>
              <a:off x="57233" y="3518914"/>
              <a:ext cx="6976200" cy="3792000"/>
            </a:xfrm>
            <a:prstGeom prst="rect">
              <a:avLst/>
            </a:prstGeom>
            <a:noFill/>
            <a:ln>
              <a:noFill/>
            </a:ln>
          </p:spPr>
          <p:txBody>
            <a:bodyPr anchorCtr="0" anchor="t" bIns="0" lIns="0" spcFirstLastPara="1" rIns="0" wrap="square" tIns="0">
              <a:spAutoFit/>
            </a:bodyPr>
            <a:lstStyle/>
            <a:p>
              <a:pPr indent="0" lvl="0" marL="0" marR="0" rtl="0" algn="just">
                <a:lnSpc>
                  <a:spcPct val="139964"/>
                </a:lnSpc>
                <a:spcBef>
                  <a:spcPts val="0"/>
                </a:spcBef>
                <a:spcAft>
                  <a:spcPts val="0"/>
                </a:spcAft>
                <a:buClr>
                  <a:srgbClr val="000000"/>
                </a:buClr>
                <a:buSzPts val="2800"/>
                <a:buFont typeface="Arial"/>
                <a:buNone/>
              </a:pPr>
              <a:r>
                <a:rPr b="0" i="0" lang="en-US" sz="2800" u="none" cap="none" strike="noStrike">
                  <a:solidFill>
                    <a:srgbClr val="020301"/>
                  </a:solidFill>
                  <a:latin typeface="Fredoka One"/>
                  <a:ea typeface="Fredoka One"/>
                  <a:cs typeface="Fredoka One"/>
                  <a:sym typeface="Fredoka One"/>
                </a:rPr>
                <a:t>Define how often and how regularly are you gonna post, according to the platform you'll use and the hour that it might have best reach out</a:t>
              </a:r>
              <a:endParaRPr b="0" i="0" sz="1400" u="none" cap="none" strike="noStrike">
                <a:solidFill>
                  <a:srgbClr val="000000"/>
                </a:solidFill>
                <a:latin typeface="Fredoka One"/>
                <a:ea typeface="Fredoka One"/>
                <a:cs typeface="Fredoka One"/>
                <a:sym typeface="Fredoka One"/>
              </a:endParaRPr>
            </a:p>
          </p:txBody>
        </p:sp>
        <p:sp>
          <p:nvSpPr>
            <p:cNvPr id="253" name="Google Shape;253;p9"/>
            <p:cNvSpPr txBox="1"/>
            <p:nvPr/>
          </p:nvSpPr>
          <p:spPr>
            <a:xfrm>
              <a:off x="0" y="87650"/>
              <a:ext cx="6976200" cy="2562600"/>
            </a:xfrm>
            <a:prstGeom prst="rect">
              <a:avLst/>
            </a:prstGeom>
            <a:noFill/>
            <a:ln>
              <a:noFill/>
            </a:ln>
          </p:spPr>
          <p:txBody>
            <a:bodyPr anchorCtr="0" anchor="t" bIns="0" lIns="0" spcFirstLastPara="1" rIns="0" wrap="square" tIns="0">
              <a:spAutoFit/>
            </a:bodyPr>
            <a:lstStyle/>
            <a:p>
              <a:pPr indent="0" lvl="0" marL="0" marR="0" rtl="0" algn="ctr">
                <a:lnSpc>
                  <a:spcPct val="110022"/>
                </a:lnSpc>
                <a:spcBef>
                  <a:spcPts val="0"/>
                </a:spcBef>
                <a:spcAft>
                  <a:spcPts val="0"/>
                </a:spcAft>
                <a:buClr>
                  <a:srgbClr val="000000"/>
                </a:buClr>
                <a:buSzPts val="5945"/>
                <a:buFont typeface="Arial"/>
                <a:buNone/>
              </a:pPr>
              <a:r>
                <a:rPr b="0" i="0" lang="en-US" sz="5945" u="none" cap="none" strike="noStrike">
                  <a:solidFill>
                    <a:srgbClr val="020301"/>
                  </a:solidFill>
                  <a:latin typeface="Impact"/>
                  <a:ea typeface="Impact"/>
                  <a:cs typeface="Impact"/>
                  <a:sym typeface="Impact"/>
                </a:rPr>
                <a:t>Create posting agenda</a:t>
              </a:r>
              <a:endParaRPr b="0" i="0" sz="200" u="none" cap="none" strike="noStrike">
                <a:solidFill>
                  <a:srgbClr val="000000"/>
                </a:solidFill>
                <a:latin typeface="Impact"/>
                <a:ea typeface="Impact"/>
                <a:cs typeface="Impact"/>
                <a:sym typeface="Impact"/>
              </a:endParaRPr>
            </a:p>
          </p:txBody>
        </p:sp>
      </p:grpSp>
      <p:sp>
        <p:nvSpPr>
          <p:cNvPr id="254" name="Google Shape;254;p9"/>
          <p:cNvSpPr/>
          <p:nvPr/>
        </p:nvSpPr>
        <p:spPr>
          <a:xfrm>
            <a:off x="6191250" y="1749799"/>
            <a:ext cx="181391" cy="6787401"/>
          </a:xfrm>
          <a:prstGeom prst="rect">
            <a:avLst/>
          </a:prstGeom>
          <a:solidFill>
            <a:srgbClr val="02030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5" name="Google Shape;255;p9"/>
          <p:cNvPicPr preferRelativeResize="0"/>
          <p:nvPr/>
        </p:nvPicPr>
        <p:blipFill rotWithShape="1">
          <a:blip r:embed="rId3">
            <a:alphaModFix/>
          </a:blip>
          <a:srcRect b="0" l="0" r="0" t="0"/>
          <a:stretch/>
        </p:blipFill>
        <p:spPr>
          <a:xfrm>
            <a:off x="8133266" y="1505822"/>
            <a:ext cx="8107460" cy="7031379"/>
          </a:xfrm>
          <a:prstGeom prst="rect">
            <a:avLst/>
          </a:prstGeom>
          <a:noFill/>
          <a:ln>
            <a:noFill/>
          </a:ln>
        </p:spPr>
      </p:pic>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0301"/>
        </a:solidFill>
      </p:bgPr>
    </p:bg>
    <p:spTree>
      <p:nvGrpSpPr>
        <p:cNvPr id="259" name="Shape 259"/>
        <p:cNvGrpSpPr/>
        <p:nvPr/>
      </p:nvGrpSpPr>
      <p:grpSpPr>
        <a:xfrm>
          <a:off x="0" y="0"/>
          <a:ext cx="0" cy="0"/>
          <a:chOff x="0" y="0"/>
          <a:chExt cx="0" cy="0"/>
        </a:xfrm>
      </p:grpSpPr>
      <p:grpSp>
        <p:nvGrpSpPr>
          <p:cNvPr id="260" name="Google Shape;260;p10"/>
          <p:cNvGrpSpPr/>
          <p:nvPr/>
        </p:nvGrpSpPr>
        <p:grpSpPr>
          <a:xfrm>
            <a:off x="1596044" y="4833400"/>
            <a:ext cx="15514650" cy="5453600"/>
            <a:chOff x="-2250993" y="298095"/>
            <a:chExt cx="20686200" cy="7271466"/>
          </a:xfrm>
        </p:grpSpPr>
        <p:sp>
          <p:nvSpPr>
            <p:cNvPr id="261" name="Google Shape;261;p10"/>
            <p:cNvSpPr txBox="1"/>
            <p:nvPr/>
          </p:nvSpPr>
          <p:spPr>
            <a:xfrm>
              <a:off x="-2250993" y="298095"/>
              <a:ext cx="20686200" cy="2241000"/>
            </a:xfrm>
            <a:prstGeom prst="rect">
              <a:avLst/>
            </a:prstGeom>
            <a:noFill/>
            <a:ln>
              <a:noFill/>
            </a:ln>
          </p:spPr>
          <p:txBody>
            <a:bodyPr anchorCtr="0" anchor="t" bIns="0" lIns="0" spcFirstLastPara="1" rIns="0" wrap="square" tIns="0">
              <a:spAutoFit/>
            </a:bodyPr>
            <a:lstStyle/>
            <a:p>
              <a:pPr indent="0" lvl="0" marL="0" marR="0" rtl="0" algn="ctr">
                <a:lnSpc>
                  <a:spcPct val="75833"/>
                </a:lnSpc>
                <a:spcBef>
                  <a:spcPts val="0"/>
                </a:spcBef>
                <a:spcAft>
                  <a:spcPts val="0"/>
                </a:spcAft>
                <a:buClr>
                  <a:srgbClr val="000000"/>
                </a:buClr>
                <a:buSzPts val="7200"/>
                <a:buFont typeface="Arial"/>
                <a:buNone/>
              </a:pPr>
              <a:r>
                <a:rPr b="1" i="0" lang="en-US" sz="7200" u="none" cap="none" strike="noStrike">
                  <a:solidFill>
                    <a:srgbClr val="F3F5F9"/>
                  </a:solidFill>
                  <a:latin typeface="Impact"/>
                  <a:ea typeface="Impact"/>
                  <a:cs typeface="Impact"/>
                  <a:sym typeface="Impact"/>
                </a:rPr>
                <a:t>DON'T FORGET ABOUT SOME VISUAL CONTENT!</a:t>
              </a:r>
              <a:endParaRPr b="0" i="0" sz="1400" u="none" cap="none" strike="noStrike">
                <a:solidFill>
                  <a:srgbClr val="000000"/>
                </a:solidFill>
                <a:latin typeface="Impact"/>
                <a:ea typeface="Impact"/>
                <a:cs typeface="Impact"/>
                <a:sym typeface="Impact"/>
              </a:endParaRPr>
            </a:p>
          </p:txBody>
        </p:sp>
        <p:sp>
          <p:nvSpPr>
            <p:cNvPr id="262" name="Google Shape;262;p10"/>
            <p:cNvSpPr txBox="1"/>
            <p:nvPr/>
          </p:nvSpPr>
          <p:spPr>
            <a:xfrm>
              <a:off x="0" y="2799856"/>
              <a:ext cx="15625800" cy="2390700"/>
            </a:xfrm>
            <a:prstGeom prst="rect">
              <a:avLst/>
            </a:prstGeom>
            <a:noFill/>
            <a:ln>
              <a:noFill/>
            </a:ln>
          </p:spPr>
          <p:txBody>
            <a:bodyPr anchorCtr="0" anchor="t" bIns="0" lIns="0" spcFirstLastPara="1" rIns="0" wrap="square" tIns="0">
              <a:spAutoFit/>
            </a:bodyPr>
            <a:lstStyle/>
            <a:p>
              <a:pPr indent="0" lvl="0" marL="0" marR="0" rtl="0" algn="ctr">
                <a:lnSpc>
                  <a:spcPct val="104363"/>
                </a:lnSpc>
                <a:spcBef>
                  <a:spcPts val="0"/>
                </a:spcBef>
                <a:spcAft>
                  <a:spcPts val="0"/>
                </a:spcAft>
                <a:buClr>
                  <a:srgbClr val="000000"/>
                </a:buClr>
                <a:buSzPts val="5700"/>
                <a:buFont typeface="Arial"/>
                <a:buNone/>
              </a:pPr>
              <a:r>
                <a:rPr b="1" i="0" lang="en-US" sz="5700" u="none" cap="none" strike="noStrike">
                  <a:solidFill>
                    <a:srgbClr val="FFDB15"/>
                  </a:solidFill>
                  <a:latin typeface="Just Another Hand"/>
                  <a:ea typeface="Just Another Hand"/>
                  <a:cs typeface="Just Another Hand"/>
                  <a:sym typeface="Just Another Hand"/>
                </a:rPr>
                <a:t>No one wants to read a wall of text, especially when we're flooded with information from everywhere. Use e.g. Canva or look for graphic designer!</a:t>
              </a:r>
              <a:endParaRPr b="0" i="0" sz="6100" u="none" cap="none" strike="noStrike">
                <a:solidFill>
                  <a:srgbClr val="000000"/>
                </a:solidFill>
                <a:latin typeface="Just Another Hand"/>
                <a:ea typeface="Just Another Hand"/>
                <a:cs typeface="Just Another Hand"/>
                <a:sym typeface="Just Another Hand"/>
              </a:endParaRPr>
            </a:p>
          </p:txBody>
        </p:sp>
        <p:sp>
          <p:nvSpPr>
            <p:cNvPr id="263" name="Google Shape;263;p10"/>
            <p:cNvSpPr txBox="1"/>
            <p:nvPr/>
          </p:nvSpPr>
          <p:spPr>
            <a:xfrm>
              <a:off x="2107225" y="6696690"/>
              <a:ext cx="11411446" cy="872871"/>
            </a:xfrm>
            <a:prstGeom prst="rect">
              <a:avLst/>
            </a:prstGeom>
            <a:noFill/>
            <a:ln>
              <a:noFill/>
            </a:ln>
          </p:spPr>
          <p:txBody>
            <a:bodyPr anchorCtr="0" anchor="t" bIns="0" lIns="0" spcFirstLastPara="1" rIns="0" wrap="square" tIns="0">
              <a:spAutoFit/>
            </a:bodyPr>
            <a:lstStyle/>
            <a:p>
              <a:pPr indent="0" lvl="0" marL="0" marR="0" rtl="0" algn="ctr">
                <a:lnSpc>
                  <a:spcPct val="296333"/>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264" name="Google Shape;264;p10"/>
          <p:cNvPicPr preferRelativeResize="0"/>
          <p:nvPr/>
        </p:nvPicPr>
        <p:blipFill rotWithShape="1">
          <a:blip r:embed="rId3">
            <a:alphaModFix/>
          </a:blip>
          <a:srcRect b="0" l="0" r="0" t="0"/>
          <a:stretch/>
        </p:blipFill>
        <p:spPr>
          <a:xfrm>
            <a:off x="6711687" y="438680"/>
            <a:ext cx="4864626" cy="3564444"/>
          </a:xfrm>
          <a:prstGeom prst="rect">
            <a:avLst/>
          </a:prstGeom>
          <a:noFill/>
          <a:ln>
            <a:noFill/>
          </a:ln>
        </p:spPr>
      </p:pic>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B15"/>
        </a:solidFill>
      </p:bgPr>
    </p:bg>
    <p:spTree>
      <p:nvGrpSpPr>
        <p:cNvPr id="268" name="Shape 268"/>
        <p:cNvGrpSpPr/>
        <p:nvPr/>
      </p:nvGrpSpPr>
      <p:grpSpPr>
        <a:xfrm>
          <a:off x="0" y="0"/>
          <a:ext cx="0" cy="0"/>
          <a:chOff x="0" y="0"/>
          <a:chExt cx="0" cy="0"/>
        </a:xfrm>
      </p:grpSpPr>
      <p:sp>
        <p:nvSpPr>
          <p:cNvPr id="269" name="Google Shape;269;p11"/>
          <p:cNvSpPr/>
          <p:nvPr/>
        </p:nvSpPr>
        <p:spPr>
          <a:xfrm>
            <a:off x="7423245" y="1035703"/>
            <a:ext cx="210021" cy="8229600"/>
          </a:xfrm>
          <a:prstGeom prst="rect">
            <a:avLst/>
          </a:prstGeom>
          <a:solidFill>
            <a:srgbClr val="02030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11"/>
          <p:cNvSpPr txBox="1"/>
          <p:nvPr/>
        </p:nvSpPr>
        <p:spPr>
          <a:xfrm>
            <a:off x="488336" y="2181704"/>
            <a:ext cx="6661716" cy="649668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4100"/>
              <a:buFont typeface="Arial"/>
              <a:buNone/>
            </a:pPr>
            <a:r>
              <a:rPr b="0" i="0" lang="en-US" sz="4100" u="none" cap="none" strike="noStrike">
                <a:solidFill>
                  <a:srgbClr val="020301"/>
                </a:solidFill>
                <a:latin typeface="Fredoka One"/>
                <a:ea typeface="Fredoka One"/>
                <a:cs typeface="Fredoka One"/>
                <a:sym typeface="Fredoka One"/>
              </a:rPr>
              <a:t>POST IT!</a:t>
            </a:r>
            <a:endParaRPr b="0" i="0" sz="14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4100"/>
              <a:buFont typeface="Arial"/>
              <a:buNone/>
            </a:pPr>
            <a:r>
              <a:t/>
            </a:r>
            <a:endParaRPr b="0" i="0" sz="4100" u="none" cap="none" strike="noStrike">
              <a:solidFill>
                <a:srgbClr val="020301"/>
              </a:solidFill>
              <a:latin typeface="Fredoka One"/>
              <a:ea typeface="Fredoka One"/>
              <a:cs typeface="Fredoka One"/>
              <a:sym typeface="Fredoka One"/>
            </a:endParaRPr>
          </a:p>
          <a:p>
            <a:pPr indent="0" lvl="0" marL="0" marR="0" rtl="0" algn="ctr">
              <a:lnSpc>
                <a:spcPct val="140000"/>
              </a:lnSpc>
              <a:spcBef>
                <a:spcPts val="0"/>
              </a:spcBef>
              <a:spcAft>
                <a:spcPts val="0"/>
              </a:spcAft>
              <a:buClr>
                <a:srgbClr val="000000"/>
              </a:buClr>
              <a:buSzPts val="4100"/>
              <a:buFont typeface="Arial"/>
              <a:buNone/>
            </a:pPr>
            <a:r>
              <a:rPr b="0" i="0" lang="en-US" sz="4100" u="none" cap="none" strike="noStrike">
                <a:solidFill>
                  <a:srgbClr val="020301"/>
                </a:solidFill>
                <a:latin typeface="Fredoka One"/>
                <a:ea typeface="Fredoka One"/>
                <a:cs typeface="Fredoka One"/>
                <a:sym typeface="Fredoka One"/>
              </a:rPr>
              <a:t>And analyze it afterwards to see what can be adjusted. ​</a:t>
            </a:r>
            <a:endParaRPr b="0" i="0" sz="14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4100"/>
              <a:buFont typeface="Arial"/>
              <a:buNone/>
            </a:pPr>
            <a:r>
              <a:rPr b="0" i="0" lang="en-US" sz="4100" u="none" cap="none" strike="noStrike">
                <a:solidFill>
                  <a:srgbClr val="020301"/>
                </a:solidFill>
                <a:latin typeface="Fredoka One"/>
                <a:ea typeface="Fredoka One"/>
                <a:cs typeface="Fredoka One"/>
                <a:sym typeface="Fredoka One"/>
              </a:rPr>
              <a:t>​</a:t>
            </a:r>
            <a:endParaRPr b="0" i="0" sz="14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4100"/>
              <a:buFont typeface="Arial"/>
              <a:buNone/>
            </a:pPr>
            <a:r>
              <a:rPr b="0" i="0" lang="en-US" sz="4100" u="none" cap="none" strike="noStrike">
                <a:solidFill>
                  <a:srgbClr val="CC202D"/>
                </a:solidFill>
                <a:latin typeface="Fredoka One"/>
                <a:ea typeface="Fredoka One"/>
                <a:cs typeface="Fredoka One"/>
                <a:sym typeface="Fredoka One"/>
              </a:rPr>
              <a:t>Listen to your audience​</a:t>
            </a:r>
            <a:endParaRPr b="0" i="0" sz="14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4100"/>
              <a:buFont typeface="Arial"/>
              <a:buNone/>
            </a:pPr>
            <a:r>
              <a:t/>
            </a:r>
            <a:endParaRPr b="0" i="0" sz="4100" u="none" cap="none" strike="noStrike">
              <a:solidFill>
                <a:srgbClr val="CC202D"/>
              </a:solidFill>
              <a:latin typeface="Fredoka One"/>
              <a:ea typeface="Fredoka One"/>
              <a:cs typeface="Fredoka One"/>
              <a:sym typeface="Fredoka One"/>
            </a:endParaRPr>
          </a:p>
          <a:p>
            <a:pPr indent="0" lvl="0" marL="0" marR="0" rtl="0" algn="ctr">
              <a:lnSpc>
                <a:spcPct val="140000"/>
              </a:lnSpc>
              <a:spcBef>
                <a:spcPts val="0"/>
              </a:spcBef>
              <a:spcAft>
                <a:spcPts val="0"/>
              </a:spcAft>
              <a:buClr>
                <a:srgbClr val="000000"/>
              </a:buClr>
              <a:buSzPts val="4100"/>
              <a:buFont typeface="Arial"/>
              <a:buNone/>
            </a:pPr>
            <a:r>
              <a:t/>
            </a:r>
            <a:endParaRPr b="0" i="0" sz="4100" u="none" cap="none" strike="noStrike">
              <a:solidFill>
                <a:srgbClr val="CC202D"/>
              </a:solidFill>
              <a:latin typeface="Fredoka One"/>
              <a:ea typeface="Fredoka One"/>
              <a:cs typeface="Fredoka One"/>
              <a:sym typeface="Fredoka One"/>
            </a:endParaRPr>
          </a:p>
        </p:txBody>
      </p:sp>
      <p:pic>
        <p:nvPicPr>
          <p:cNvPr id="271" name="Google Shape;271;p11"/>
          <p:cNvPicPr preferRelativeResize="0"/>
          <p:nvPr/>
        </p:nvPicPr>
        <p:blipFill rotWithShape="1">
          <a:blip r:embed="rId3">
            <a:alphaModFix/>
          </a:blip>
          <a:srcRect b="0" l="0" r="0" t="0"/>
          <a:stretch/>
        </p:blipFill>
        <p:spPr>
          <a:xfrm>
            <a:off x="7633266" y="1181511"/>
            <a:ext cx="11439127" cy="7923978"/>
          </a:xfrm>
          <a:prstGeom prst="rect">
            <a:avLst/>
          </a:prstGeom>
          <a:noFill/>
          <a:ln>
            <a:noFill/>
          </a:ln>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grpSp>
        <p:nvGrpSpPr>
          <p:cNvPr id="89" name="Google Shape;89;p2"/>
          <p:cNvGrpSpPr/>
          <p:nvPr/>
        </p:nvGrpSpPr>
        <p:grpSpPr>
          <a:xfrm>
            <a:off x="2216200" y="1057300"/>
            <a:ext cx="5820310" cy="1141706"/>
            <a:chOff x="0" y="0"/>
            <a:chExt cx="7760414" cy="1522275"/>
          </a:xfrm>
        </p:grpSpPr>
        <p:sp>
          <p:nvSpPr>
            <p:cNvPr id="90" name="Google Shape;90;p2"/>
            <p:cNvSpPr/>
            <p:nvPr/>
          </p:nvSpPr>
          <p:spPr>
            <a:xfrm>
              <a:off x="0" y="0"/>
              <a:ext cx="7760414" cy="1522275"/>
            </a:xfrm>
            <a:custGeom>
              <a:rect b="b" l="l" r="r" t="t"/>
              <a:pathLst>
                <a:path extrusionOk="0" h="3396950" w="17317337">
                  <a:moveTo>
                    <a:pt x="16695037" y="2826720"/>
                  </a:moveTo>
                  <a:cubicBezTo>
                    <a:pt x="16695037" y="2820370"/>
                    <a:pt x="16696306" y="2815290"/>
                    <a:pt x="16696306" y="2807670"/>
                  </a:cubicBezTo>
                  <a:lnTo>
                    <a:pt x="16696306" y="490220"/>
                  </a:lnTo>
                  <a:cubicBezTo>
                    <a:pt x="16696306" y="220980"/>
                    <a:pt x="16486756" y="0"/>
                    <a:pt x="16230217" y="0"/>
                  </a:cubicBezTo>
                  <a:lnTo>
                    <a:pt x="467360" y="0"/>
                  </a:lnTo>
                  <a:cubicBezTo>
                    <a:pt x="210820" y="0"/>
                    <a:pt x="0" y="220980"/>
                    <a:pt x="0" y="490220"/>
                  </a:cubicBezTo>
                  <a:lnTo>
                    <a:pt x="0" y="2807670"/>
                  </a:lnTo>
                  <a:cubicBezTo>
                    <a:pt x="0" y="3076910"/>
                    <a:pt x="209550" y="3297890"/>
                    <a:pt x="466090" y="3297890"/>
                  </a:cubicBezTo>
                  <a:lnTo>
                    <a:pt x="16228947" y="3297890"/>
                  </a:lnTo>
                  <a:cubicBezTo>
                    <a:pt x="16341976" y="3297890"/>
                    <a:pt x="16446117" y="3254710"/>
                    <a:pt x="16526126" y="3184860"/>
                  </a:cubicBezTo>
                  <a:cubicBezTo>
                    <a:pt x="16656937" y="3255980"/>
                    <a:pt x="16969356" y="3396950"/>
                    <a:pt x="17316067" y="3189940"/>
                  </a:cubicBezTo>
                  <a:cubicBezTo>
                    <a:pt x="17317337" y="3189940"/>
                    <a:pt x="17004917" y="3191210"/>
                    <a:pt x="16695037" y="2826720"/>
                  </a:cubicBezTo>
                  <a:lnTo>
                    <a:pt x="16695037" y="2826720"/>
                  </a:lnTo>
                  <a:close/>
                </a:path>
              </a:pathLst>
            </a:custGeom>
            <a:solidFill>
              <a:srgbClr val="FFB00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2"/>
            <p:cNvSpPr txBox="1"/>
            <p:nvPr/>
          </p:nvSpPr>
          <p:spPr>
            <a:xfrm>
              <a:off x="947624" y="158007"/>
              <a:ext cx="5865300" cy="985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4800"/>
                <a:buFont typeface="Arial"/>
                <a:buNone/>
              </a:pPr>
              <a:r>
                <a:rPr b="1" i="0" lang="en-US" sz="4800" u="none" cap="none" strike="noStrike">
                  <a:solidFill>
                    <a:srgbClr val="FFFFFF"/>
                  </a:solidFill>
                  <a:latin typeface="DM Sans"/>
                  <a:ea typeface="DM Sans"/>
                  <a:cs typeface="DM Sans"/>
                  <a:sym typeface="DM Sans"/>
                </a:rPr>
                <a:t>What is that?</a:t>
              </a:r>
              <a:endParaRPr b="0" i="0" sz="1400" u="none" cap="none" strike="noStrike">
                <a:solidFill>
                  <a:srgbClr val="000000"/>
                </a:solidFill>
                <a:latin typeface="Arial"/>
                <a:ea typeface="Arial"/>
                <a:cs typeface="Arial"/>
                <a:sym typeface="Arial"/>
              </a:endParaRPr>
            </a:p>
          </p:txBody>
        </p:sp>
      </p:grpSp>
      <p:grpSp>
        <p:nvGrpSpPr>
          <p:cNvPr id="92" name="Google Shape;92;p2"/>
          <p:cNvGrpSpPr/>
          <p:nvPr/>
        </p:nvGrpSpPr>
        <p:grpSpPr>
          <a:xfrm>
            <a:off x="8742614" y="786987"/>
            <a:ext cx="7462140" cy="5830500"/>
            <a:chOff x="0" y="0"/>
            <a:chExt cx="9949520" cy="7774000"/>
          </a:xfrm>
        </p:grpSpPr>
        <p:grpSp>
          <p:nvGrpSpPr>
            <p:cNvPr id="93" name="Google Shape;93;p2"/>
            <p:cNvGrpSpPr/>
            <p:nvPr/>
          </p:nvGrpSpPr>
          <p:grpSpPr>
            <a:xfrm>
              <a:off x="0" y="0"/>
              <a:ext cx="9949520" cy="7774000"/>
              <a:chOff x="0" y="0"/>
              <a:chExt cx="5399742" cy="4219057"/>
            </a:xfrm>
          </p:grpSpPr>
          <p:sp>
            <p:nvSpPr>
              <p:cNvPr id="94" name="Google Shape;94;p2"/>
              <p:cNvSpPr/>
              <p:nvPr/>
            </p:nvSpPr>
            <p:spPr>
              <a:xfrm>
                <a:off x="0" y="218440"/>
                <a:ext cx="5399742" cy="4000617"/>
              </a:xfrm>
              <a:custGeom>
                <a:rect b="b" l="l" r="r" t="t"/>
                <a:pathLst>
                  <a:path extrusionOk="0" h="4000617" w="5399742">
                    <a:moveTo>
                      <a:pt x="0" y="16510"/>
                    </a:moveTo>
                    <a:cubicBezTo>
                      <a:pt x="0" y="16510"/>
                      <a:pt x="2540" y="345440"/>
                      <a:pt x="2540" y="945229"/>
                    </a:cubicBezTo>
                    <a:cubicBezTo>
                      <a:pt x="2540" y="2055434"/>
                      <a:pt x="7620" y="2819517"/>
                      <a:pt x="7620" y="3079867"/>
                    </a:cubicBezTo>
                    <a:cubicBezTo>
                      <a:pt x="7620" y="3274177"/>
                      <a:pt x="16510" y="3672957"/>
                      <a:pt x="21590" y="3864727"/>
                    </a:cubicBezTo>
                    <a:lnTo>
                      <a:pt x="130810" y="3979027"/>
                    </a:lnTo>
                    <a:cubicBezTo>
                      <a:pt x="275590" y="3986647"/>
                      <a:pt x="543560" y="4000617"/>
                      <a:pt x="793750" y="4000617"/>
                    </a:cubicBezTo>
                    <a:lnTo>
                      <a:pt x="5399742" y="4000617"/>
                    </a:lnTo>
                    <a:lnTo>
                      <a:pt x="5399742" y="793524"/>
                    </a:lnTo>
                    <a:cubicBezTo>
                      <a:pt x="5399742" y="323850"/>
                      <a:pt x="5390853" y="46990"/>
                      <a:pt x="5390853" y="46990"/>
                    </a:cubicBezTo>
                    <a:cubicBezTo>
                      <a:pt x="5235913" y="26670"/>
                      <a:pt x="5079703" y="16510"/>
                      <a:pt x="4922222" y="17780"/>
                    </a:cubicBezTo>
                    <a:cubicBezTo>
                      <a:pt x="4649172" y="17780"/>
                      <a:pt x="944880" y="22860"/>
                      <a:pt x="694690" y="13970"/>
                    </a:cubicBezTo>
                    <a:cubicBezTo>
                      <a:pt x="360680" y="0"/>
                      <a:pt x="0" y="16510"/>
                      <a:pt x="0" y="16510"/>
                    </a:cubicBezTo>
                    <a:close/>
                  </a:path>
                </a:pathLst>
              </a:custGeom>
              <a:solidFill>
                <a:srgbClr val="D2D5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2"/>
              <p:cNvSpPr/>
              <p:nvPr/>
            </p:nvSpPr>
            <p:spPr>
              <a:xfrm>
                <a:off x="21590" y="0"/>
                <a:ext cx="4910792" cy="4198737"/>
              </a:xfrm>
              <a:custGeom>
                <a:rect b="b" l="l" r="r" t="t"/>
                <a:pathLst>
                  <a:path extrusionOk="0" h="4198737" w="4910792">
                    <a:moveTo>
                      <a:pt x="0" y="4084437"/>
                    </a:moveTo>
                    <a:lnTo>
                      <a:pt x="109220" y="4198737"/>
                    </a:lnTo>
                    <a:lnTo>
                      <a:pt x="123190" y="4065387"/>
                    </a:lnTo>
                    <a:lnTo>
                      <a:pt x="0" y="4084437"/>
                    </a:lnTo>
                    <a:close/>
                    <a:moveTo>
                      <a:pt x="3711912" y="106680"/>
                    </a:moveTo>
                    <a:cubicBezTo>
                      <a:pt x="3711912" y="106680"/>
                      <a:pt x="4129743" y="64770"/>
                      <a:pt x="4266902" y="55880"/>
                    </a:cubicBezTo>
                    <a:cubicBezTo>
                      <a:pt x="4404062" y="46990"/>
                      <a:pt x="4884123" y="0"/>
                      <a:pt x="4884123" y="0"/>
                    </a:cubicBezTo>
                    <a:cubicBezTo>
                      <a:pt x="4877773" y="41910"/>
                      <a:pt x="4876502" y="86360"/>
                      <a:pt x="4881582" y="128270"/>
                    </a:cubicBezTo>
                    <a:cubicBezTo>
                      <a:pt x="4887932" y="167640"/>
                      <a:pt x="4890473" y="208280"/>
                      <a:pt x="4889202" y="248920"/>
                    </a:cubicBezTo>
                    <a:lnTo>
                      <a:pt x="4910792" y="318770"/>
                    </a:lnTo>
                    <a:lnTo>
                      <a:pt x="4900632" y="419100"/>
                    </a:lnTo>
                    <a:cubicBezTo>
                      <a:pt x="4900632" y="419100"/>
                      <a:pt x="4150062" y="454660"/>
                      <a:pt x="4012902" y="471170"/>
                    </a:cubicBezTo>
                    <a:cubicBezTo>
                      <a:pt x="3875742" y="487680"/>
                      <a:pt x="3671273" y="486410"/>
                      <a:pt x="3671273" y="486410"/>
                    </a:cubicBezTo>
                    <a:cubicBezTo>
                      <a:pt x="3671273" y="486410"/>
                      <a:pt x="3663652" y="365760"/>
                      <a:pt x="3676352" y="322580"/>
                    </a:cubicBezTo>
                    <a:cubicBezTo>
                      <a:pt x="3686512" y="288290"/>
                      <a:pt x="3690323" y="251460"/>
                      <a:pt x="3685242" y="214630"/>
                    </a:cubicBezTo>
                    <a:cubicBezTo>
                      <a:pt x="3685243" y="186690"/>
                      <a:pt x="3711912" y="106680"/>
                      <a:pt x="3711912" y="106680"/>
                    </a:cubicBezTo>
                    <a:close/>
                  </a:path>
                </a:pathLst>
              </a:custGeom>
              <a:solidFill>
                <a:srgbClr val="541F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6" name="Google Shape;96;p2"/>
            <p:cNvSpPr txBox="1"/>
            <p:nvPr/>
          </p:nvSpPr>
          <p:spPr>
            <a:xfrm>
              <a:off x="1023048" y="1538375"/>
              <a:ext cx="7903500" cy="5530500"/>
            </a:xfrm>
            <a:prstGeom prst="rect">
              <a:avLst/>
            </a:prstGeom>
            <a:noFill/>
            <a:ln>
              <a:noFill/>
            </a:ln>
          </p:spPr>
          <p:txBody>
            <a:bodyPr anchorCtr="0" anchor="t" bIns="0" lIns="0" spcFirstLastPara="1" rIns="0" wrap="square" tIns="0">
              <a:spAutoFit/>
            </a:bodyPr>
            <a:lstStyle/>
            <a:p>
              <a:pPr indent="0" lvl="0" marL="0" marR="0" rtl="0" algn="ctr">
                <a:lnSpc>
                  <a:spcPct val="115998"/>
                </a:lnSpc>
                <a:spcBef>
                  <a:spcPts val="0"/>
                </a:spcBef>
                <a:spcAft>
                  <a:spcPts val="0"/>
                </a:spcAft>
                <a:buClr>
                  <a:srgbClr val="000000"/>
                </a:buClr>
                <a:buSzPts val="3963"/>
                <a:buFont typeface="Arial"/>
                <a:buNone/>
              </a:pPr>
              <a:r>
                <a:rPr b="1" i="0" lang="en-US" sz="3963" u="none" cap="none" strike="noStrike">
                  <a:solidFill>
                    <a:srgbClr val="100F0D"/>
                  </a:solidFill>
                  <a:latin typeface="Gill Sans"/>
                  <a:ea typeface="Gill Sans"/>
                  <a:cs typeface="Gill Sans"/>
                  <a:sym typeface="Gill Sans"/>
                </a:rPr>
                <a:t>A social media campaign is a coordinated marketing effort to reach a business goal using one or more social media platforms. </a:t>
              </a:r>
              <a:endParaRPr b="0" i="0" sz="700" u="none" cap="none" strike="noStrike">
                <a:solidFill>
                  <a:srgbClr val="000000"/>
                </a:solidFill>
                <a:latin typeface="Arial"/>
                <a:ea typeface="Arial"/>
                <a:cs typeface="Arial"/>
                <a:sym typeface="Arial"/>
              </a:endParaRPr>
            </a:p>
          </p:txBody>
        </p:sp>
      </p:grpSp>
      <p:pic>
        <p:nvPicPr>
          <p:cNvPr id="97" name="Google Shape;97;p2"/>
          <p:cNvPicPr preferRelativeResize="0"/>
          <p:nvPr/>
        </p:nvPicPr>
        <p:blipFill rotWithShape="1">
          <a:blip r:embed="rId3">
            <a:alphaModFix/>
          </a:blip>
          <a:srcRect b="0" l="0" r="0" t="0"/>
          <a:stretch/>
        </p:blipFill>
        <p:spPr>
          <a:xfrm>
            <a:off x="1330590" y="5143500"/>
            <a:ext cx="5216531" cy="4114800"/>
          </a:xfrm>
          <a:prstGeom prst="rect">
            <a:avLst/>
          </a:prstGeom>
          <a:noFill/>
          <a:ln>
            <a:noFill/>
          </a:ln>
        </p:spPr>
      </p:pic>
      <p:sp>
        <p:nvSpPr>
          <p:cNvPr id="98" name="Google Shape;98;p2"/>
          <p:cNvSpPr txBox="1"/>
          <p:nvPr/>
        </p:nvSpPr>
        <p:spPr>
          <a:xfrm>
            <a:off x="6849010" y="7115175"/>
            <a:ext cx="10875409" cy="1429385"/>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Clr>
                <a:srgbClr val="000000"/>
              </a:buClr>
              <a:buSzPts val="4100"/>
              <a:buFont typeface="Arial"/>
              <a:buNone/>
            </a:pPr>
            <a:r>
              <a:rPr b="0" i="0" lang="en-US" sz="4100" u="none" cap="none" strike="noStrike">
                <a:solidFill>
                  <a:srgbClr val="100F0D"/>
                </a:solidFill>
                <a:latin typeface="Just Another Hand"/>
                <a:ea typeface="Just Another Hand"/>
                <a:cs typeface="Just Another Hand"/>
                <a:sym typeface="Just Another Hand"/>
              </a:rPr>
              <a:t>*It's not the same as everyday social media efforts because they have more increased focus, they are more concentrated on target group and measured with different factors.​</a:t>
            </a:r>
            <a:endParaRPr b="0" i="0" sz="1400" u="none" cap="none" strike="noStrike">
              <a:solidFill>
                <a:srgbClr val="000000"/>
              </a:solidFill>
              <a:latin typeface="Arial"/>
              <a:ea typeface="Arial"/>
              <a:cs typeface="Arial"/>
              <a:sym typeface="Arial"/>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3"/>
          <p:cNvSpPr/>
          <p:nvPr/>
        </p:nvSpPr>
        <p:spPr>
          <a:xfrm>
            <a:off x="3575881" y="3224692"/>
            <a:ext cx="11136238" cy="1983440"/>
          </a:xfrm>
          <a:custGeom>
            <a:rect b="b" l="l" r="r" t="t"/>
            <a:pathLst>
              <a:path extrusionOk="0" h="3039957" w="17068167">
                <a:moveTo>
                  <a:pt x="16445867" y="2469727"/>
                </a:moveTo>
                <a:cubicBezTo>
                  <a:pt x="16445867" y="2463377"/>
                  <a:pt x="16447137" y="2458297"/>
                  <a:pt x="16447137" y="2450677"/>
                </a:cubicBezTo>
                <a:lnTo>
                  <a:pt x="16447137" y="490220"/>
                </a:lnTo>
                <a:cubicBezTo>
                  <a:pt x="16447137" y="220980"/>
                  <a:pt x="16237587" y="0"/>
                  <a:pt x="15981048" y="0"/>
                </a:cubicBezTo>
                <a:lnTo>
                  <a:pt x="467360" y="0"/>
                </a:lnTo>
                <a:cubicBezTo>
                  <a:pt x="210820" y="0"/>
                  <a:pt x="0" y="220980"/>
                  <a:pt x="0" y="490220"/>
                </a:cubicBezTo>
                <a:lnTo>
                  <a:pt x="0" y="2450677"/>
                </a:lnTo>
                <a:cubicBezTo>
                  <a:pt x="0" y="2719917"/>
                  <a:pt x="209550" y="2940897"/>
                  <a:pt x="466090" y="2940897"/>
                </a:cubicBezTo>
                <a:lnTo>
                  <a:pt x="15979777" y="2940897"/>
                </a:lnTo>
                <a:cubicBezTo>
                  <a:pt x="16092807" y="2940897"/>
                  <a:pt x="16196948" y="2897717"/>
                  <a:pt x="16276957" y="2827867"/>
                </a:cubicBezTo>
                <a:cubicBezTo>
                  <a:pt x="16407767" y="2898987"/>
                  <a:pt x="16720187" y="3039957"/>
                  <a:pt x="17066898" y="2832947"/>
                </a:cubicBezTo>
                <a:cubicBezTo>
                  <a:pt x="17068167" y="2832947"/>
                  <a:pt x="16755748" y="2834217"/>
                  <a:pt x="16445867" y="2469727"/>
                </a:cubicBezTo>
                <a:lnTo>
                  <a:pt x="16445867" y="2469727"/>
                </a:lnTo>
                <a:close/>
              </a:path>
            </a:pathLst>
          </a:custGeom>
          <a:solidFill>
            <a:srgbClr val="DC3C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3"/>
          <p:cNvSpPr txBox="1"/>
          <p:nvPr/>
        </p:nvSpPr>
        <p:spPr>
          <a:xfrm>
            <a:off x="3837900" y="3496841"/>
            <a:ext cx="10089129" cy="1479286"/>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Clr>
                <a:srgbClr val="000000"/>
              </a:buClr>
              <a:buSzPts val="10399"/>
              <a:buFont typeface="Arial"/>
              <a:buNone/>
            </a:pPr>
            <a:r>
              <a:rPr b="1" i="0" lang="en-US" sz="10399" u="none" cap="none" strike="noStrike">
                <a:solidFill>
                  <a:srgbClr val="FFFFFF"/>
                </a:solidFill>
                <a:latin typeface="DM Sans"/>
                <a:ea typeface="DM Sans"/>
                <a:cs typeface="DM Sans"/>
                <a:sym typeface="DM Sans"/>
              </a:rPr>
              <a:t>Examples?</a:t>
            </a:r>
            <a:endParaRPr b="0" i="0" sz="1400" u="none" cap="none" strike="noStrike">
              <a:solidFill>
                <a:srgbClr val="000000"/>
              </a:solidFill>
              <a:latin typeface="Arial"/>
              <a:ea typeface="Arial"/>
              <a:cs typeface="Arial"/>
              <a:sym typeface="Arial"/>
            </a:endParaRPr>
          </a:p>
        </p:txBody>
      </p:sp>
      <p:pic>
        <p:nvPicPr>
          <p:cNvPr id="105" name="Google Shape;105;p3"/>
          <p:cNvPicPr preferRelativeResize="0"/>
          <p:nvPr/>
        </p:nvPicPr>
        <p:blipFill rotWithShape="1">
          <a:blip r:embed="rId3">
            <a:alphaModFix/>
          </a:blip>
          <a:srcRect b="0" l="0" r="0" t="0"/>
          <a:stretch/>
        </p:blipFill>
        <p:spPr>
          <a:xfrm>
            <a:off x="12730762" y="5143500"/>
            <a:ext cx="3202063" cy="4114800"/>
          </a:xfrm>
          <a:prstGeom prst="rect">
            <a:avLst/>
          </a:prstGeom>
          <a:noFill/>
          <a:ln>
            <a:noFill/>
          </a:ln>
        </p:spPr>
      </p:pic>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e41ac553b4_0_0"/>
          <p:cNvSpPr txBox="1"/>
          <p:nvPr/>
        </p:nvSpPr>
        <p:spPr>
          <a:xfrm>
            <a:off x="4572000" y="8918150"/>
            <a:ext cx="54174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sng" cap="none" strike="noStrike">
                <a:solidFill>
                  <a:schemeClr val="hlink"/>
                </a:solidFill>
                <a:latin typeface="Arial"/>
                <a:ea typeface="Arial"/>
                <a:cs typeface="Arial"/>
                <a:sym typeface="Arial"/>
                <a:hlinkClick r:id="rId3"/>
              </a:rPr>
              <a:t>https://youtu.be/9Nk7Voi0duQ?t=310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1" name="Google Shape;111;ge41ac553b4_0_0"/>
          <p:cNvPicPr preferRelativeResize="0"/>
          <p:nvPr/>
        </p:nvPicPr>
        <p:blipFill rotWithShape="1">
          <a:blip r:embed="rId4">
            <a:alphaModFix/>
          </a:blip>
          <a:srcRect b="0" l="0" r="0" t="0"/>
          <a:stretch/>
        </p:blipFill>
        <p:spPr>
          <a:xfrm>
            <a:off x="1396825" y="1168675"/>
            <a:ext cx="10993800" cy="6184013"/>
          </a:xfrm>
          <a:prstGeom prst="rect">
            <a:avLst/>
          </a:prstGeom>
          <a:noFill/>
          <a:ln>
            <a:noFill/>
          </a:ln>
        </p:spPr>
      </p:pic>
      <p:pic>
        <p:nvPicPr>
          <p:cNvPr descr="Graphical user interface, application&#10;&#10;Description automatically generated" id="112" name="Google Shape;112;ge41ac553b4_0_0"/>
          <p:cNvPicPr preferRelativeResize="0"/>
          <p:nvPr/>
        </p:nvPicPr>
        <p:blipFill rotWithShape="1">
          <a:blip r:embed="rId5">
            <a:alphaModFix/>
          </a:blip>
          <a:srcRect b="0" l="0" r="0" t="0"/>
          <a:stretch/>
        </p:blipFill>
        <p:spPr>
          <a:xfrm>
            <a:off x="10187796" y="1214383"/>
            <a:ext cx="7681822" cy="7987630"/>
          </a:xfrm>
          <a:prstGeom prst="rect">
            <a:avLst/>
          </a:prstGeom>
          <a:noFill/>
          <a:ln>
            <a:noFill/>
          </a:ln>
        </p:spPr>
      </p:pic>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500"/>
                                        <p:tgtEl>
                                          <p:spTgt spid="11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e41ac553b4_0_11"/>
          <p:cNvSpPr txBox="1"/>
          <p:nvPr/>
        </p:nvSpPr>
        <p:spPr>
          <a:xfrm>
            <a:off x="628913" y="328304"/>
            <a:ext cx="5382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https://twitter.com/hashtag/hear2stay?lang=en</a:t>
            </a:r>
            <a:endParaRPr b="0" i="0" sz="1400" u="none" cap="none" strike="noStrike">
              <a:solidFill>
                <a:srgbClr val="000000"/>
              </a:solidFill>
              <a:latin typeface="Arial"/>
              <a:ea typeface="Arial"/>
              <a:cs typeface="Arial"/>
              <a:sym typeface="Arial"/>
            </a:endParaRPr>
          </a:p>
        </p:txBody>
      </p:sp>
      <p:pic>
        <p:nvPicPr>
          <p:cNvPr id="118" name="Google Shape;118;ge41ac553b4_0_11"/>
          <p:cNvPicPr preferRelativeResize="0"/>
          <p:nvPr/>
        </p:nvPicPr>
        <p:blipFill rotWithShape="1">
          <a:blip r:embed="rId3">
            <a:alphaModFix/>
          </a:blip>
          <a:srcRect b="0" l="0" r="0" t="0"/>
          <a:stretch/>
        </p:blipFill>
        <p:spPr>
          <a:xfrm>
            <a:off x="991333" y="744531"/>
            <a:ext cx="15147680" cy="9148396"/>
          </a:xfrm>
          <a:prstGeom prst="rect">
            <a:avLst/>
          </a:prstGeom>
          <a:noFill/>
          <a:ln>
            <a:noFill/>
          </a:ln>
        </p:spPr>
      </p:pic>
      <p:sp>
        <p:nvSpPr>
          <p:cNvPr id="119" name="Google Shape;119;ge41ac553b4_0_11"/>
          <p:cNvSpPr txBox="1"/>
          <p:nvPr/>
        </p:nvSpPr>
        <p:spPr>
          <a:xfrm>
            <a:off x="8893835" y="321334"/>
            <a:ext cx="768182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sng" cap="none" strike="noStrike">
                <a:solidFill>
                  <a:srgbClr val="000000"/>
                </a:solidFill>
                <a:latin typeface="Arial"/>
                <a:ea typeface="Arial"/>
                <a:cs typeface="Arial"/>
                <a:sym typeface="Arial"/>
                <a:hlinkClick r:id="rId4">
                  <a:extLst>
                    <a:ext uri="{A12FA001-AC4F-418D-AE19-62706E023703}">
                      <ahyp:hlinkClr val="tx"/>
                    </a:ext>
                  </a:extLst>
                </a:hlinkClick>
              </a:rPr>
              <a:t>https://www.instagram.com/explore/tags/hear2stay/</a:t>
            </a:r>
            <a:r>
              <a:rPr b="0" i="0" lang="en-US" sz="1800" u="none" cap="none" strike="noStrike">
                <a:solidFill>
                  <a:srgbClr val="000000"/>
                </a:solidFill>
                <a:latin typeface="Arial"/>
                <a:ea typeface="Arial"/>
                <a:cs typeface="Arial"/>
                <a:sym typeface="Arial"/>
              </a:rPr>
              <a:t> </a:t>
            </a:r>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DABEA"/>
        </a:solidFill>
      </p:bgPr>
    </p:bg>
    <p:spTree>
      <p:nvGrpSpPr>
        <p:cNvPr id="123" name="Shape 123"/>
        <p:cNvGrpSpPr/>
        <p:nvPr/>
      </p:nvGrpSpPr>
      <p:grpSpPr>
        <a:xfrm>
          <a:off x="0" y="0"/>
          <a:ext cx="0" cy="0"/>
          <a:chOff x="0" y="0"/>
          <a:chExt cx="0" cy="0"/>
        </a:xfrm>
      </p:grpSpPr>
      <p:pic>
        <p:nvPicPr>
          <p:cNvPr id="124" name="Google Shape;124;p4"/>
          <p:cNvPicPr preferRelativeResize="0"/>
          <p:nvPr/>
        </p:nvPicPr>
        <p:blipFill rotWithShape="1">
          <a:blip r:embed="rId3">
            <a:alphaModFix/>
          </a:blip>
          <a:srcRect b="0" l="0" r="0" t="0"/>
          <a:stretch/>
        </p:blipFill>
        <p:spPr>
          <a:xfrm>
            <a:off x="-6145774" y="5936120"/>
            <a:ext cx="30579546" cy="15289774"/>
          </a:xfrm>
          <a:prstGeom prst="rect">
            <a:avLst/>
          </a:prstGeom>
          <a:noFill/>
          <a:ln>
            <a:noFill/>
          </a:ln>
        </p:spPr>
      </p:pic>
      <p:pic>
        <p:nvPicPr>
          <p:cNvPr id="125" name="Google Shape;125;p4"/>
          <p:cNvPicPr preferRelativeResize="0"/>
          <p:nvPr/>
        </p:nvPicPr>
        <p:blipFill rotWithShape="1">
          <a:blip r:embed="rId4">
            <a:alphaModFix/>
          </a:blip>
          <a:srcRect b="0" l="0" r="0" t="0"/>
          <a:stretch/>
        </p:blipFill>
        <p:spPr>
          <a:xfrm>
            <a:off x="2605260" y="625825"/>
            <a:ext cx="13077480" cy="9035350"/>
          </a:xfrm>
          <a:prstGeom prst="rect">
            <a:avLst/>
          </a:prstGeom>
          <a:noFill/>
          <a:ln>
            <a:noFill/>
          </a:ln>
        </p:spPr>
      </p:pic>
      <p:sp>
        <p:nvSpPr>
          <p:cNvPr id="126" name="Google Shape;126;p4"/>
          <p:cNvSpPr/>
          <p:nvPr/>
        </p:nvSpPr>
        <p:spPr>
          <a:xfrm>
            <a:off x="4768051" y="1088236"/>
            <a:ext cx="8752452" cy="5861677"/>
          </a:xfrm>
          <a:custGeom>
            <a:rect b="b" l="l" r="r" t="t"/>
            <a:pathLst>
              <a:path extrusionOk="0" h="915172" w="1366503">
                <a:moveTo>
                  <a:pt x="1242043" y="915172"/>
                </a:moveTo>
                <a:lnTo>
                  <a:pt x="124460" y="915172"/>
                </a:lnTo>
                <a:cubicBezTo>
                  <a:pt x="55880" y="915172"/>
                  <a:pt x="0" y="859292"/>
                  <a:pt x="0" y="790712"/>
                </a:cubicBezTo>
                <a:lnTo>
                  <a:pt x="0" y="124460"/>
                </a:lnTo>
                <a:cubicBezTo>
                  <a:pt x="0" y="55880"/>
                  <a:pt x="55880" y="0"/>
                  <a:pt x="124460" y="0"/>
                </a:cubicBezTo>
                <a:lnTo>
                  <a:pt x="1242043" y="0"/>
                </a:lnTo>
                <a:cubicBezTo>
                  <a:pt x="1310623" y="0"/>
                  <a:pt x="1366503" y="55880"/>
                  <a:pt x="1366503" y="124460"/>
                </a:cubicBezTo>
                <a:lnTo>
                  <a:pt x="1366503" y="790712"/>
                </a:lnTo>
                <a:cubicBezTo>
                  <a:pt x="1366503" y="859292"/>
                  <a:pt x="1310623" y="915172"/>
                  <a:pt x="1242043" y="915172"/>
                </a:cubicBezTo>
                <a:close/>
              </a:path>
            </a:pathLst>
          </a:custGeom>
          <a:solidFill>
            <a:srgbClr val="FFD0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7" name="Google Shape;127;p4"/>
          <p:cNvGrpSpPr/>
          <p:nvPr/>
        </p:nvGrpSpPr>
        <p:grpSpPr>
          <a:xfrm>
            <a:off x="4887975" y="770050"/>
            <a:ext cx="8751826" cy="5718167"/>
            <a:chOff x="-401770" y="-1039355"/>
            <a:chExt cx="11669100" cy="7624223"/>
          </a:xfrm>
        </p:grpSpPr>
        <p:sp>
          <p:nvSpPr>
            <p:cNvPr id="128" name="Google Shape;128;p4"/>
            <p:cNvSpPr txBox="1"/>
            <p:nvPr/>
          </p:nvSpPr>
          <p:spPr>
            <a:xfrm>
              <a:off x="-401770" y="-1039355"/>
              <a:ext cx="11669100" cy="6443400"/>
            </a:xfrm>
            <a:prstGeom prst="rect">
              <a:avLst/>
            </a:prstGeom>
            <a:noFill/>
            <a:ln>
              <a:noFill/>
            </a:ln>
          </p:spPr>
          <p:txBody>
            <a:bodyPr anchorCtr="0" anchor="t" bIns="0" lIns="0" spcFirstLastPara="1" rIns="0" wrap="square" tIns="0">
              <a:spAutoFit/>
            </a:bodyPr>
            <a:lstStyle/>
            <a:p>
              <a:pPr indent="0" lvl="0" marL="0" marR="0" rtl="0" algn="ctr">
                <a:lnSpc>
                  <a:spcPct val="93718"/>
                </a:lnSpc>
                <a:spcBef>
                  <a:spcPts val="0"/>
                </a:spcBef>
                <a:spcAft>
                  <a:spcPts val="0"/>
                </a:spcAft>
                <a:buClr>
                  <a:srgbClr val="000000"/>
                </a:buClr>
                <a:buSzPts val="9200"/>
                <a:buFont typeface="Arial"/>
                <a:buNone/>
              </a:pPr>
              <a:br>
                <a:rPr b="1" i="0" lang="en-US" sz="9200" u="none" cap="none" strike="noStrike">
                  <a:solidFill>
                    <a:srgbClr val="262A55"/>
                  </a:solidFill>
                  <a:latin typeface="Gill Sans"/>
                  <a:ea typeface="Gill Sans"/>
                  <a:cs typeface="Gill Sans"/>
                  <a:sym typeface="Gill Sans"/>
                </a:rPr>
              </a:br>
              <a:r>
                <a:rPr b="1" i="0" lang="en-US" sz="8100" u="none" cap="none" strike="noStrike">
                  <a:solidFill>
                    <a:srgbClr val="262A55"/>
                  </a:solidFill>
                  <a:latin typeface="Gill Sans"/>
                  <a:ea typeface="Gill Sans"/>
                  <a:cs typeface="Gill Sans"/>
                  <a:sym typeface="Gill Sans"/>
                </a:rPr>
                <a:t>How to plan YOUR social media campaign?</a:t>
              </a:r>
              <a:endParaRPr b="0" i="0" sz="100" u="none" cap="none" strike="noStrike">
                <a:solidFill>
                  <a:srgbClr val="000000"/>
                </a:solidFill>
                <a:latin typeface="Arial"/>
                <a:ea typeface="Arial"/>
                <a:cs typeface="Arial"/>
                <a:sym typeface="Arial"/>
              </a:endParaRPr>
            </a:p>
          </p:txBody>
        </p:sp>
        <p:sp>
          <p:nvSpPr>
            <p:cNvPr id="129" name="Google Shape;129;p4"/>
            <p:cNvSpPr txBox="1"/>
            <p:nvPr/>
          </p:nvSpPr>
          <p:spPr>
            <a:xfrm>
              <a:off x="0" y="-38100"/>
              <a:ext cx="10545862" cy="525780"/>
            </a:xfrm>
            <a:prstGeom prst="rect">
              <a:avLst/>
            </a:prstGeom>
            <a:noFill/>
            <a:ln>
              <a:noFill/>
            </a:ln>
          </p:spPr>
          <p:txBody>
            <a:bodyPr anchorCtr="0" anchor="t" bIns="0" lIns="0" spcFirstLastPara="1" rIns="0" wrap="square" tIns="0">
              <a:sp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0" name="Google Shape;130;p4"/>
            <p:cNvSpPr txBox="1"/>
            <p:nvPr/>
          </p:nvSpPr>
          <p:spPr>
            <a:xfrm>
              <a:off x="2371012" y="5836771"/>
              <a:ext cx="5803838" cy="748097"/>
            </a:xfrm>
            <a:prstGeom prst="rect">
              <a:avLst/>
            </a:prstGeom>
            <a:noFill/>
            <a:ln>
              <a:noFill/>
            </a:ln>
          </p:spPr>
          <p:txBody>
            <a:bodyPr anchorCtr="0" anchor="t" bIns="0" lIns="0" spcFirstLastPara="1" rIns="0" wrap="square" tIns="0">
              <a:spAutoFit/>
            </a:bodyPr>
            <a:lstStyle/>
            <a:p>
              <a:pPr indent="0" lvl="0" marL="0" marR="0" rtl="0" algn="l">
                <a:lnSpc>
                  <a:spcPct val="2644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131" name="Google Shape;131;p4"/>
          <p:cNvPicPr preferRelativeResize="0"/>
          <p:nvPr/>
        </p:nvPicPr>
        <p:blipFill rotWithShape="1">
          <a:blip r:embed="rId5">
            <a:alphaModFix/>
          </a:blip>
          <a:srcRect b="0" l="0" r="0" t="0"/>
          <a:stretch/>
        </p:blipFill>
        <p:spPr>
          <a:xfrm>
            <a:off x="15682741" y="3317981"/>
            <a:ext cx="6663910" cy="4446645"/>
          </a:xfrm>
          <a:prstGeom prst="rect">
            <a:avLst/>
          </a:prstGeom>
          <a:noFill/>
          <a:ln>
            <a:noFill/>
          </a:ln>
        </p:spPr>
      </p:pic>
      <p:pic>
        <p:nvPicPr>
          <p:cNvPr id="132" name="Google Shape;132;p4"/>
          <p:cNvPicPr preferRelativeResize="0"/>
          <p:nvPr/>
        </p:nvPicPr>
        <p:blipFill rotWithShape="1">
          <a:blip r:embed="rId6">
            <a:alphaModFix/>
          </a:blip>
          <a:srcRect b="0" l="0" r="0" t="0"/>
          <a:stretch/>
        </p:blipFill>
        <p:spPr>
          <a:xfrm rot="-204400">
            <a:off x="14144451" y="966510"/>
            <a:ext cx="864175" cy="1033252"/>
          </a:xfrm>
          <a:prstGeom prst="rect">
            <a:avLst/>
          </a:prstGeom>
          <a:noFill/>
          <a:ln>
            <a:noFill/>
          </a:ln>
        </p:spPr>
      </p:pic>
      <p:pic>
        <p:nvPicPr>
          <p:cNvPr id="133" name="Google Shape;133;p4"/>
          <p:cNvPicPr preferRelativeResize="0"/>
          <p:nvPr/>
        </p:nvPicPr>
        <p:blipFill rotWithShape="1">
          <a:blip r:embed="rId7">
            <a:alphaModFix/>
          </a:blip>
          <a:srcRect b="0" l="0" r="0" t="0"/>
          <a:stretch/>
        </p:blipFill>
        <p:spPr>
          <a:xfrm flipH="1" rot="-953414">
            <a:off x="3143188" y="4368184"/>
            <a:ext cx="895712" cy="1070960"/>
          </a:xfrm>
          <a:prstGeom prst="rect">
            <a:avLst/>
          </a:prstGeom>
          <a:noFill/>
          <a:ln>
            <a:noFill/>
          </a:ln>
        </p:spPr>
      </p:pic>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grpSp>
        <p:nvGrpSpPr>
          <p:cNvPr id="138" name="Google Shape;138;p5"/>
          <p:cNvGrpSpPr/>
          <p:nvPr/>
        </p:nvGrpSpPr>
        <p:grpSpPr>
          <a:xfrm>
            <a:off x="2076492" y="3156284"/>
            <a:ext cx="610662" cy="613399"/>
            <a:chOff x="1825" y="0"/>
            <a:chExt cx="814216" cy="817866"/>
          </a:xfrm>
        </p:grpSpPr>
        <p:sp>
          <p:nvSpPr>
            <p:cNvPr id="139" name="Google Shape;139;p5"/>
            <p:cNvSpPr/>
            <p:nvPr/>
          </p:nvSpPr>
          <p:spPr>
            <a:xfrm>
              <a:off x="1825" y="0"/>
              <a:ext cx="814216" cy="817866"/>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00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5"/>
            <p:cNvSpPr txBox="1"/>
            <p:nvPr/>
          </p:nvSpPr>
          <p:spPr>
            <a:xfrm>
              <a:off x="142888" y="66991"/>
              <a:ext cx="532090" cy="636259"/>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Clr>
                  <a:srgbClr val="000000"/>
                </a:buClr>
                <a:buSzPts val="2932"/>
                <a:buFont typeface="Arial"/>
                <a:buNone/>
              </a:pPr>
              <a:r>
                <a:rPr b="1" i="0" lang="en-US" sz="2932" u="none" cap="none" strike="noStrike">
                  <a:solidFill>
                    <a:srgbClr val="FFFFFF"/>
                  </a:solidFill>
                  <a:latin typeface="DM Sans"/>
                  <a:ea typeface="DM Sans"/>
                  <a:cs typeface="DM Sans"/>
                  <a:sym typeface="DM Sans"/>
                </a:rPr>
                <a:t>1</a:t>
              </a:r>
              <a:endParaRPr b="0" i="0" sz="1400" u="none" cap="none" strike="noStrike">
                <a:solidFill>
                  <a:srgbClr val="000000"/>
                </a:solidFill>
                <a:latin typeface="Arial"/>
                <a:ea typeface="Arial"/>
                <a:cs typeface="Arial"/>
                <a:sym typeface="Arial"/>
              </a:endParaRPr>
            </a:p>
          </p:txBody>
        </p:sp>
      </p:grpSp>
      <p:grpSp>
        <p:nvGrpSpPr>
          <p:cNvPr id="141" name="Google Shape;141;p5"/>
          <p:cNvGrpSpPr/>
          <p:nvPr/>
        </p:nvGrpSpPr>
        <p:grpSpPr>
          <a:xfrm>
            <a:off x="2076492" y="5143500"/>
            <a:ext cx="610662" cy="616416"/>
            <a:chOff x="1825" y="0"/>
            <a:chExt cx="814216" cy="821889"/>
          </a:xfrm>
        </p:grpSpPr>
        <p:sp>
          <p:nvSpPr>
            <p:cNvPr id="142" name="Google Shape;142;p5"/>
            <p:cNvSpPr/>
            <p:nvPr/>
          </p:nvSpPr>
          <p:spPr>
            <a:xfrm>
              <a:off x="1825" y="0"/>
              <a:ext cx="814216" cy="821889"/>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41F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5"/>
            <p:cNvSpPr txBox="1"/>
            <p:nvPr/>
          </p:nvSpPr>
          <p:spPr>
            <a:xfrm>
              <a:off x="142888" y="66991"/>
              <a:ext cx="532090" cy="640283"/>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Clr>
                  <a:srgbClr val="000000"/>
                </a:buClr>
                <a:buSzPts val="2932"/>
                <a:buFont typeface="Arial"/>
                <a:buNone/>
              </a:pPr>
              <a:r>
                <a:rPr b="1" i="0" lang="en-US" sz="2932" u="none" cap="none" strike="noStrike">
                  <a:solidFill>
                    <a:srgbClr val="FFFFFF"/>
                  </a:solidFill>
                  <a:latin typeface="DM Sans"/>
                  <a:ea typeface="DM Sans"/>
                  <a:cs typeface="DM Sans"/>
                  <a:sym typeface="DM Sans"/>
                </a:rPr>
                <a:t>2</a:t>
              </a:r>
              <a:endParaRPr b="0" i="0" sz="1400" u="none" cap="none" strike="noStrike">
                <a:solidFill>
                  <a:srgbClr val="000000"/>
                </a:solidFill>
                <a:latin typeface="Arial"/>
                <a:ea typeface="Arial"/>
                <a:cs typeface="Arial"/>
                <a:sym typeface="Arial"/>
              </a:endParaRPr>
            </a:p>
          </p:txBody>
        </p:sp>
      </p:grpSp>
      <p:grpSp>
        <p:nvGrpSpPr>
          <p:cNvPr id="144" name="Google Shape;144;p5"/>
          <p:cNvGrpSpPr/>
          <p:nvPr/>
        </p:nvGrpSpPr>
        <p:grpSpPr>
          <a:xfrm>
            <a:off x="4921348" y="1028700"/>
            <a:ext cx="8445303" cy="1141706"/>
            <a:chOff x="0" y="0"/>
            <a:chExt cx="11260405" cy="1522275"/>
          </a:xfrm>
        </p:grpSpPr>
        <p:sp>
          <p:nvSpPr>
            <p:cNvPr id="145" name="Google Shape;145;p5"/>
            <p:cNvSpPr/>
            <p:nvPr/>
          </p:nvSpPr>
          <p:spPr>
            <a:xfrm>
              <a:off x="0" y="0"/>
              <a:ext cx="11260405" cy="1522275"/>
            </a:xfrm>
            <a:custGeom>
              <a:rect b="b" l="l" r="r" t="t"/>
              <a:pathLst>
                <a:path extrusionOk="0" h="3396950" w="25127556">
                  <a:moveTo>
                    <a:pt x="24505256" y="2826720"/>
                  </a:moveTo>
                  <a:cubicBezTo>
                    <a:pt x="24505256" y="2820370"/>
                    <a:pt x="24506527" y="2815290"/>
                    <a:pt x="24506527" y="2807670"/>
                  </a:cubicBezTo>
                  <a:lnTo>
                    <a:pt x="24506527" y="490220"/>
                  </a:lnTo>
                  <a:cubicBezTo>
                    <a:pt x="24506527" y="220980"/>
                    <a:pt x="24296977" y="0"/>
                    <a:pt x="24040436" y="0"/>
                  </a:cubicBezTo>
                  <a:lnTo>
                    <a:pt x="467360" y="0"/>
                  </a:lnTo>
                  <a:cubicBezTo>
                    <a:pt x="210820" y="0"/>
                    <a:pt x="0" y="220980"/>
                    <a:pt x="0" y="490220"/>
                  </a:cubicBezTo>
                  <a:lnTo>
                    <a:pt x="0" y="2807670"/>
                  </a:lnTo>
                  <a:cubicBezTo>
                    <a:pt x="0" y="3076910"/>
                    <a:pt x="209550" y="3297890"/>
                    <a:pt x="466090" y="3297890"/>
                  </a:cubicBezTo>
                  <a:lnTo>
                    <a:pt x="24039167" y="3297890"/>
                  </a:lnTo>
                  <a:cubicBezTo>
                    <a:pt x="24152197" y="3297890"/>
                    <a:pt x="24256336" y="3254710"/>
                    <a:pt x="24336347" y="3184860"/>
                  </a:cubicBezTo>
                  <a:cubicBezTo>
                    <a:pt x="24467156" y="3255980"/>
                    <a:pt x="24779576" y="3396950"/>
                    <a:pt x="25126286" y="3189940"/>
                  </a:cubicBezTo>
                  <a:cubicBezTo>
                    <a:pt x="25127556" y="3189940"/>
                    <a:pt x="24815136" y="3191210"/>
                    <a:pt x="24505256" y="2826720"/>
                  </a:cubicBezTo>
                  <a:lnTo>
                    <a:pt x="24505256" y="2826720"/>
                  </a:lnTo>
                  <a:close/>
                </a:path>
              </a:pathLst>
            </a:custGeom>
            <a:solidFill>
              <a:srgbClr val="43C4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5"/>
            <p:cNvSpPr txBox="1"/>
            <p:nvPr/>
          </p:nvSpPr>
          <p:spPr>
            <a:xfrm>
              <a:off x="966651" y="158007"/>
              <a:ext cx="9327103" cy="1066618"/>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Clr>
                  <a:srgbClr val="000000"/>
                </a:buClr>
                <a:buSzPts val="4800"/>
                <a:buFont typeface="Arial"/>
                <a:buNone/>
              </a:pPr>
              <a:r>
                <a:rPr b="1" i="0" lang="en-US" sz="4800" u="none" cap="none" strike="noStrike">
                  <a:solidFill>
                    <a:srgbClr val="FFFFFF"/>
                  </a:solidFill>
                  <a:latin typeface="DM Sans"/>
                  <a:ea typeface="DM Sans"/>
                  <a:cs typeface="DM Sans"/>
                  <a:sym typeface="DM Sans"/>
                </a:rPr>
                <a:t>DEFINE YOUR GOALS</a:t>
              </a:r>
              <a:endParaRPr b="0" i="0" sz="1400" u="none" cap="none" strike="noStrike">
                <a:solidFill>
                  <a:srgbClr val="000000"/>
                </a:solidFill>
                <a:latin typeface="Arial"/>
                <a:ea typeface="Arial"/>
                <a:cs typeface="Arial"/>
                <a:sym typeface="Arial"/>
              </a:endParaRPr>
            </a:p>
          </p:txBody>
        </p:sp>
      </p:grpSp>
      <p:grpSp>
        <p:nvGrpSpPr>
          <p:cNvPr id="147" name="Google Shape;147;p5"/>
          <p:cNvGrpSpPr/>
          <p:nvPr/>
        </p:nvGrpSpPr>
        <p:grpSpPr>
          <a:xfrm>
            <a:off x="2076492" y="7115444"/>
            <a:ext cx="610662" cy="613734"/>
            <a:chOff x="1825" y="0"/>
            <a:chExt cx="814216" cy="818313"/>
          </a:xfrm>
        </p:grpSpPr>
        <p:sp>
          <p:nvSpPr>
            <p:cNvPr id="148" name="Google Shape;148;p5"/>
            <p:cNvSpPr/>
            <p:nvPr/>
          </p:nvSpPr>
          <p:spPr>
            <a:xfrm>
              <a:off x="1825" y="0"/>
              <a:ext cx="814216" cy="818313"/>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5A1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5"/>
            <p:cNvSpPr txBox="1"/>
            <p:nvPr/>
          </p:nvSpPr>
          <p:spPr>
            <a:xfrm>
              <a:off x="142888" y="66991"/>
              <a:ext cx="532090" cy="636706"/>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Clr>
                  <a:srgbClr val="000000"/>
                </a:buClr>
                <a:buSzPts val="2932"/>
                <a:buFont typeface="Arial"/>
                <a:buNone/>
              </a:pPr>
              <a:r>
                <a:rPr b="1" i="0" lang="en-US" sz="2932" u="none" cap="none" strike="noStrike">
                  <a:solidFill>
                    <a:srgbClr val="FFFFFF"/>
                  </a:solidFill>
                  <a:latin typeface="DM Sans"/>
                  <a:ea typeface="DM Sans"/>
                  <a:cs typeface="DM Sans"/>
                  <a:sym typeface="DM Sans"/>
                </a:rPr>
                <a:t>3</a:t>
              </a:r>
              <a:endParaRPr b="0" i="0" sz="1400" u="none" cap="none" strike="noStrike">
                <a:solidFill>
                  <a:srgbClr val="000000"/>
                </a:solidFill>
                <a:latin typeface="Arial"/>
                <a:ea typeface="Arial"/>
                <a:cs typeface="Arial"/>
                <a:sym typeface="Arial"/>
              </a:endParaRPr>
            </a:p>
          </p:txBody>
        </p:sp>
      </p:grpSp>
      <p:grpSp>
        <p:nvGrpSpPr>
          <p:cNvPr id="150" name="Google Shape;150;p5"/>
          <p:cNvGrpSpPr/>
          <p:nvPr/>
        </p:nvGrpSpPr>
        <p:grpSpPr>
          <a:xfrm>
            <a:off x="8838669" y="3155949"/>
            <a:ext cx="610662" cy="613734"/>
            <a:chOff x="1825" y="0"/>
            <a:chExt cx="814216" cy="818313"/>
          </a:xfrm>
        </p:grpSpPr>
        <p:sp>
          <p:nvSpPr>
            <p:cNvPr id="151" name="Google Shape;151;p5"/>
            <p:cNvSpPr/>
            <p:nvPr/>
          </p:nvSpPr>
          <p:spPr>
            <a:xfrm>
              <a:off x="1825" y="0"/>
              <a:ext cx="814216" cy="818313"/>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C3C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5"/>
            <p:cNvSpPr txBox="1"/>
            <p:nvPr/>
          </p:nvSpPr>
          <p:spPr>
            <a:xfrm>
              <a:off x="142888" y="66991"/>
              <a:ext cx="532090" cy="636706"/>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Clr>
                  <a:srgbClr val="000000"/>
                </a:buClr>
                <a:buSzPts val="2932"/>
                <a:buFont typeface="Arial"/>
                <a:buNone/>
              </a:pPr>
              <a:r>
                <a:rPr b="1" i="0" lang="en-US" sz="2932" u="none" cap="none" strike="noStrike">
                  <a:solidFill>
                    <a:srgbClr val="FFFFFF"/>
                  </a:solidFill>
                  <a:latin typeface="DM Sans"/>
                  <a:ea typeface="DM Sans"/>
                  <a:cs typeface="DM Sans"/>
                  <a:sym typeface="DM Sans"/>
                </a:rPr>
                <a:t>4</a:t>
              </a:r>
              <a:endParaRPr b="0" i="0" sz="1400" u="none" cap="none" strike="noStrike">
                <a:solidFill>
                  <a:srgbClr val="000000"/>
                </a:solidFill>
                <a:latin typeface="Arial"/>
                <a:ea typeface="Arial"/>
                <a:cs typeface="Arial"/>
                <a:sym typeface="Arial"/>
              </a:endParaRPr>
            </a:p>
          </p:txBody>
        </p:sp>
      </p:grpSp>
      <p:grpSp>
        <p:nvGrpSpPr>
          <p:cNvPr id="153" name="Google Shape;153;p5"/>
          <p:cNvGrpSpPr/>
          <p:nvPr/>
        </p:nvGrpSpPr>
        <p:grpSpPr>
          <a:xfrm>
            <a:off x="8767329" y="5191858"/>
            <a:ext cx="681842" cy="656090"/>
            <a:chOff x="2037" y="0"/>
            <a:chExt cx="909122" cy="874787"/>
          </a:xfrm>
        </p:grpSpPr>
        <p:sp>
          <p:nvSpPr>
            <p:cNvPr id="154" name="Google Shape;154;p5"/>
            <p:cNvSpPr/>
            <p:nvPr/>
          </p:nvSpPr>
          <p:spPr>
            <a:xfrm>
              <a:off x="2037" y="0"/>
              <a:ext cx="909122" cy="874787"/>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3C4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5"/>
            <p:cNvSpPr txBox="1"/>
            <p:nvPr/>
          </p:nvSpPr>
          <p:spPr>
            <a:xfrm>
              <a:off x="159543" y="93710"/>
              <a:ext cx="594111" cy="639742"/>
            </a:xfrm>
            <a:prstGeom prst="rect">
              <a:avLst/>
            </a:prstGeom>
            <a:noFill/>
            <a:ln>
              <a:noFill/>
            </a:ln>
          </p:spPr>
          <p:txBody>
            <a:bodyPr anchorCtr="0" anchor="t" bIns="0" lIns="0" spcFirstLastPara="1" rIns="0" wrap="square" tIns="0">
              <a:spAutoFit/>
            </a:bodyPr>
            <a:lstStyle/>
            <a:p>
              <a:pPr indent="0" lvl="0" marL="0" marR="0" rtl="0" algn="ctr">
                <a:lnSpc>
                  <a:spcPct val="139986"/>
                </a:lnSpc>
                <a:spcBef>
                  <a:spcPts val="0"/>
                </a:spcBef>
                <a:spcAft>
                  <a:spcPts val="0"/>
                </a:spcAft>
                <a:buClr>
                  <a:srgbClr val="000000"/>
                </a:buClr>
                <a:buSzPts val="2916"/>
                <a:buFont typeface="Arial"/>
                <a:buNone/>
              </a:pPr>
              <a:r>
                <a:rPr b="1" i="0" lang="en-US" sz="2916" u="none" cap="none" strike="noStrike">
                  <a:solidFill>
                    <a:srgbClr val="FFFFFF"/>
                  </a:solidFill>
                  <a:latin typeface="DM Sans"/>
                  <a:ea typeface="DM Sans"/>
                  <a:cs typeface="DM Sans"/>
                  <a:sym typeface="DM Sans"/>
                </a:rPr>
                <a:t>5</a:t>
              </a:r>
              <a:endParaRPr b="0" i="0" sz="1400" u="none" cap="none" strike="noStrike">
                <a:solidFill>
                  <a:srgbClr val="000000"/>
                </a:solidFill>
                <a:latin typeface="Arial"/>
                <a:ea typeface="Arial"/>
                <a:cs typeface="Arial"/>
                <a:sym typeface="Arial"/>
              </a:endParaRPr>
            </a:p>
          </p:txBody>
        </p:sp>
      </p:grpSp>
      <p:pic>
        <p:nvPicPr>
          <p:cNvPr id="156" name="Google Shape;156;p5"/>
          <p:cNvPicPr preferRelativeResize="0"/>
          <p:nvPr/>
        </p:nvPicPr>
        <p:blipFill rotWithShape="1">
          <a:blip r:embed="rId3">
            <a:alphaModFix/>
          </a:blip>
          <a:srcRect b="0" l="0" r="0" t="0"/>
          <a:stretch/>
        </p:blipFill>
        <p:spPr>
          <a:xfrm>
            <a:off x="10662941" y="6398397"/>
            <a:ext cx="4070433" cy="2859903"/>
          </a:xfrm>
          <a:prstGeom prst="rect">
            <a:avLst/>
          </a:prstGeom>
          <a:noFill/>
          <a:ln>
            <a:noFill/>
          </a:ln>
        </p:spPr>
      </p:pic>
      <p:sp>
        <p:nvSpPr>
          <p:cNvPr id="157" name="Google Shape;157;p5"/>
          <p:cNvSpPr txBox="1"/>
          <p:nvPr/>
        </p:nvSpPr>
        <p:spPr>
          <a:xfrm>
            <a:off x="3301921" y="3108324"/>
            <a:ext cx="5174700" cy="19203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399"/>
              <a:buFont typeface="Arial"/>
              <a:buNone/>
            </a:pPr>
            <a:r>
              <a:rPr b="0" i="0" lang="en-US" sz="2399" u="none" cap="none" strike="noStrike">
                <a:solidFill>
                  <a:srgbClr val="100F0D"/>
                </a:solidFill>
                <a:latin typeface="DM Sans"/>
                <a:ea typeface="DM Sans"/>
                <a:cs typeface="DM Sans"/>
                <a:sym typeface="DM Sans"/>
              </a:rPr>
              <a:t>I want to make as many people (&gt;2k) as possible aware about the existence​ of my brand! </a:t>
            </a:r>
            <a:endParaRPr b="0" i="0" sz="14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Clr>
                <a:srgbClr val="000000"/>
              </a:buClr>
              <a:buSzPts val="2399"/>
              <a:buFont typeface="Arial"/>
              <a:buNone/>
            </a:pPr>
            <a:r>
              <a:t/>
            </a:r>
            <a:endParaRPr b="0" i="0" sz="2399" u="none" cap="none" strike="noStrike">
              <a:solidFill>
                <a:srgbClr val="100F0D"/>
              </a:solidFill>
              <a:latin typeface="DM Sans"/>
              <a:ea typeface="DM Sans"/>
              <a:cs typeface="DM Sans"/>
              <a:sym typeface="DM Sans"/>
            </a:endParaRPr>
          </a:p>
        </p:txBody>
      </p:sp>
      <p:sp>
        <p:nvSpPr>
          <p:cNvPr id="158" name="Google Shape;158;p5"/>
          <p:cNvSpPr txBox="1"/>
          <p:nvPr/>
        </p:nvSpPr>
        <p:spPr>
          <a:xfrm>
            <a:off x="3301921" y="5007843"/>
            <a:ext cx="4847100" cy="19203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399"/>
              <a:buFont typeface="Arial"/>
              <a:buNone/>
            </a:pPr>
            <a:r>
              <a:rPr b="0" i="0" lang="en-US" sz="2399" u="none" cap="none" strike="noStrike">
                <a:solidFill>
                  <a:srgbClr val="100F0D"/>
                </a:solidFill>
                <a:latin typeface="DM Sans"/>
                <a:ea typeface="DM Sans"/>
                <a:cs typeface="DM Sans"/>
                <a:sym typeface="DM Sans"/>
              </a:rPr>
              <a:t>I need to develop my 'business' contacts, create a web of people (government representatives, 3 companies, teachers, influencers)</a:t>
            </a:r>
            <a:endParaRPr b="0" i="0" sz="1400" u="none" cap="none" strike="noStrike">
              <a:solidFill>
                <a:srgbClr val="000000"/>
              </a:solidFill>
              <a:latin typeface="Arial"/>
              <a:ea typeface="Arial"/>
              <a:cs typeface="Arial"/>
              <a:sym typeface="Arial"/>
            </a:endParaRPr>
          </a:p>
        </p:txBody>
      </p:sp>
      <p:sp>
        <p:nvSpPr>
          <p:cNvPr id="159" name="Google Shape;159;p5"/>
          <p:cNvSpPr txBox="1"/>
          <p:nvPr/>
        </p:nvSpPr>
        <p:spPr>
          <a:xfrm>
            <a:off x="3301959" y="7304312"/>
            <a:ext cx="4847100" cy="14034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399"/>
              <a:buFont typeface="Arial"/>
              <a:buNone/>
            </a:pPr>
            <a:r>
              <a:rPr b="0" i="0" lang="en-US" sz="2399" u="none" cap="none" strike="noStrike">
                <a:solidFill>
                  <a:srgbClr val="100F0D"/>
                </a:solidFill>
                <a:latin typeface="DM Sans"/>
                <a:ea typeface="DM Sans"/>
                <a:cs typeface="DM Sans"/>
                <a:sym typeface="DM Sans"/>
              </a:rPr>
              <a:t>I want to become a millionaire or help people - get some money for this! (Minimum 300,000$)</a:t>
            </a:r>
            <a:endParaRPr b="0" i="0" sz="1400" u="none" cap="none" strike="noStrike">
              <a:solidFill>
                <a:srgbClr val="000000"/>
              </a:solidFill>
              <a:latin typeface="Arial"/>
              <a:ea typeface="Arial"/>
              <a:cs typeface="Arial"/>
              <a:sym typeface="Arial"/>
            </a:endParaRPr>
          </a:p>
        </p:txBody>
      </p:sp>
      <p:sp>
        <p:nvSpPr>
          <p:cNvPr id="160" name="Google Shape;160;p5"/>
          <p:cNvSpPr txBox="1"/>
          <p:nvPr/>
        </p:nvSpPr>
        <p:spPr>
          <a:xfrm>
            <a:off x="10044646" y="3108324"/>
            <a:ext cx="6006840" cy="126682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399"/>
              <a:buFont typeface="Arial"/>
              <a:buNone/>
            </a:pPr>
            <a:r>
              <a:rPr b="0" i="0" lang="en-US" sz="2399" u="none" cap="none" strike="noStrike">
                <a:solidFill>
                  <a:srgbClr val="100F0D"/>
                </a:solidFill>
                <a:latin typeface="DM Sans"/>
                <a:ea typeface="DM Sans"/>
                <a:cs typeface="DM Sans"/>
                <a:sym typeface="DM Sans"/>
              </a:rPr>
              <a:t>I need to encourage audience to get more customers = bigger awareness/more money​</a:t>
            </a:r>
            <a:endParaRPr b="0" i="0" sz="1400" u="none" cap="none" strike="noStrike">
              <a:solidFill>
                <a:srgbClr val="000000"/>
              </a:solidFill>
              <a:latin typeface="Arial"/>
              <a:ea typeface="Arial"/>
              <a:cs typeface="Arial"/>
              <a:sym typeface="Arial"/>
            </a:endParaRPr>
          </a:p>
        </p:txBody>
      </p:sp>
      <p:sp>
        <p:nvSpPr>
          <p:cNvPr id="161" name="Google Shape;161;p5"/>
          <p:cNvSpPr txBox="1"/>
          <p:nvPr/>
        </p:nvSpPr>
        <p:spPr>
          <a:xfrm>
            <a:off x="10044646" y="5076038"/>
            <a:ext cx="6006840" cy="84010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399"/>
              <a:buFont typeface="Arial"/>
              <a:buNone/>
            </a:pPr>
            <a:r>
              <a:rPr b="0" i="0" lang="en-US" sz="2399" u="none" cap="none" strike="noStrike">
                <a:solidFill>
                  <a:srgbClr val="100F0D"/>
                </a:solidFill>
                <a:latin typeface="DM Sans"/>
                <a:ea typeface="DM Sans"/>
                <a:cs typeface="DM Sans"/>
                <a:sym typeface="DM Sans"/>
              </a:rPr>
              <a:t>I want to involve people, to create a great community around my campaign</a:t>
            </a:r>
            <a:endParaRPr b="0" i="0" sz="1400" u="none" cap="none" strike="noStrike">
              <a:solidFill>
                <a:srgbClr val="000000"/>
              </a:solidFill>
              <a:latin typeface="Arial"/>
              <a:ea typeface="Arial"/>
              <a:cs typeface="Arial"/>
              <a:sym typeface="Arial"/>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grpSp>
        <p:nvGrpSpPr>
          <p:cNvPr id="166" name="Google Shape;166;p6"/>
          <p:cNvGrpSpPr/>
          <p:nvPr/>
        </p:nvGrpSpPr>
        <p:grpSpPr>
          <a:xfrm>
            <a:off x="10019703" y="1753175"/>
            <a:ext cx="7042366" cy="877608"/>
            <a:chOff x="0" y="0"/>
            <a:chExt cx="9389822" cy="1170145"/>
          </a:xfrm>
        </p:grpSpPr>
        <p:sp>
          <p:nvSpPr>
            <p:cNvPr id="167" name="Google Shape;167;p6"/>
            <p:cNvSpPr/>
            <p:nvPr/>
          </p:nvSpPr>
          <p:spPr>
            <a:xfrm>
              <a:off x="0" y="0"/>
              <a:ext cx="9389822" cy="1170145"/>
            </a:xfrm>
            <a:custGeom>
              <a:rect b="b" l="l" r="r" t="t"/>
              <a:pathLst>
                <a:path extrusionOk="0" h="1918054" w="15391422">
                  <a:moveTo>
                    <a:pt x="15266961" y="1918053"/>
                  </a:moveTo>
                  <a:lnTo>
                    <a:pt x="124460" y="1918053"/>
                  </a:lnTo>
                  <a:cubicBezTo>
                    <a:pt x="55880" y="1918053"/>
                    <a:pt x="0" y="1862174"/>
                    <a:pt x="0" y="1793593"/>
                  </a:cubicBezTo>
                  <a:lnTo>
                    <a:pt x="0" y="124460"/>
                  </a:lnTo>
                  <a:cubicBezTo>
                    <a:pt x="0" y="55880"/>
                    <a:pt x="55880" y="0"/>
                    <a:pt x="124460" y="0"/>
                  </a:cubicBezTo>
                  <a:lnTo>
                    <a:pt x="15266961" y="0"/>
                  </a:lnTo>
                  <a:cubicBezTo>
                    <a:pt x="15335541" y="0"/>
                    <a:pt x="15391422" y="55880"/>
                    <a:pt x="15391422" y="124460"/>
                  </a:cubicBezTo>
                  <a:lnTo>
                    <a:pt x="15391422" y="1793594"/>
                  </a:lnTo>
                  <a:cubicBezTo>
                    <a:pt x="15391422" y="1862174"/>
                    <a:pt x="15335541" y="1918054"/>
                    <a:pt x="15266961" y="1918054"/>
                  </a:cubicBez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6"/>
            <p:cNvSpPr txBox="1"/>
            <p:nvPr/>
          </p:nvSpPr>
          <p:spPr>
            <a:xfrm>
              <a:off x="745702" y="158843"/>
              <a:ext cx="7476957" cy="71014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3200"/>
                <a:buFont typeface="Arial"/>
                <a:buNone/>
              </a:pPr>
              <a:r>
                <a:rPr b="0" i="0" lang="en-US" sz="3200" u="none" cap="none" strike="noStrike">
                  <a:solidFill>
                    <a:srgbClr val="000000"/>
                  </a:solidFill>
                  <a:latin typeface="DM Sans"/>
                  <a:ea typeface="DM Sans"/>
                  <a:cs typeface="DM Sans"/>
                  <a:sym typeface="DM Sans"/>
                </a:rPr>
                <a:t>Who is your target audience?</a:t>
              </a:r>
              <a:endParaRPr b="0" i="0" sz="1400" u="none" cap="none" strike="noStrike">
                <a:solidFill>
                  <a:srgbClr val="000000"/>
                </a:solidFill>
                <a:latin typeface="Arial"/>
                <a:ea typeface="Arial"/>
                <a:cs typeface="Arial"/>
                <a:sym typeface="Arial"/>
              </a:endParaRPr>
            </a:p>
          </p:txBody>
        </p:sp>
      </p:grpSp>
      <p:grpSp>
        <p:nvGrpSpPr>
          <p:cNvPr id="169" name="Google Shape;169;p6"/>
          <p:cNvGrpSpPr/>
          <p:nvPr/>
        </p:nvGrpSpPr>
        <p:grpSpPr>
          <a:xfrm>
            <a:off x="10019930" y="3215647"/>
            <a:ext cx="7042366" cy="1441488"/>
            <a:chOff x="0" y="0"/>
            <a:chExt cx="9389822" cy="1921984"/>
          </a:xfrm>
        </p:grpSpPr>
        <p:sp>
          <p:nvSpPr>
            <p:cNvPr id="170" name="Google Shape;170;p6"/>
            <p:cNvSpPr/>
            <p:nvPr/>
          </p:nvSpPr>
          <p:spPr>
            <a:xfrm>
              <a:off x="0" y="0"/>
              <a:ext cx="9389822" cy="1921984"/>
            </a:xfrm>
            <a:custGeom>
              <a:rect b="b" l="l" r="r" t="t"/>
              <a:pathLst>
                <a:path extrusionOk="0" h="3150440" w="15391422">
                  <a:moveTo>
                    <a:pt x="15266961" y="3150440"/>
                  </a:moveTo>
                  <a:lnTo>
                    <a:pt x="124460" y="3150440"/>
                  </a:lnTo>
                  <a:cubicBezTo>
                    <a:pt x="55880" y="3150440"/>
                    <a:pt x="0" y="3094560"/>
                    <a:pt x="0" y="3025980"/>
                  </a:cubicBezTo>
                  <a:lnTo>
                    <a:pt x="0" y="124460"/>
                  </a:lnTo>
                  <a:cubicBezTo>
                    <a:pt x="0" y="55880"/>
                    <a:pt x="55880" y="0"/>
                    <a:pt x="124460" y="0"/>
                  </a:cubicBezTo>
                  <a:lnTo>
                    <a:pt x="15266961" y="0"/>
                  </a:lnTo>
                  <a:cubicBezTo>
                    <a:pt x="15335541" y="0"/>
                    <a:pt x="15391422" y="55880"/>
                    <a:pt x="15391422" y="124460"/>
                  </a:cubicBezTo>
                  <a:lnTo>
                    <a:pt x="15391422" y="3025980"/>
                  </a:lnTo>
                  <a:cubicBezTo>
                    <a:pt x="15391422" y="3094560"/>
                    <a:pt x="15335541" y="3150440"/>
                    <a:pt x="15266961" y="3150440"/>
                  </a:cubicBez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6"/>
            <p:cNvSpPr txBox="1"/>
            <p:nvPr/>
          </p:nvSpPr>
          <p:spPr>
            <a:xfrm>
              <a:off x="732075" y="203719"/>
              <a:ext cx="8657746" cy="146198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3200"/>
                <a:buFont typeface="Arial"/>
                <a:buNone/>
              </a:pPr>
              <a:r>
                <a:rPr b="0" i="0" lang="en-US" sz="3200" u="none" cap="none" strike="noStrike">
                  <a:solidFill>
                    <a:srgbClr val="000000"/>
                  </a:solidFill>
                  <a:latin typeface="DM Sans"/>
                  <a:ea typeface="DM Sans"/>
                  <a:cs typeface="DM Sans"/>
                  <a:sym typeface="DM Sans"/>
                </a:rPr>
                <a:t>What factors should be taken into consideration?</a:t>
              </a:r>
              <a:endParaRPr b="0" i="0" sz="1400" u="none" cap="none" strike="noStrike">
                <a:solidFill>
                  <a:srgbClr val="000000"/>
                </a:solidFill>
                <a:latin typeface="Arial"/>
                <a:ea typeface="Arial"/>
                <a:cs typeface="Arial"/>
                <a:sym typeface="Arial"/>
              </a:endParaRPr>
            </a:p>
          </p:txBody>
        </p:sp>
      </p:grpSp>
      <p:sp>
        <p:nvSpPr>
          <p:cNvPr id="172" name="Google Shape;172;p6"/>
          <p:cNvSpPr/>
          <p:nvPr/>
        </p:nvSpPr>
        <p:spPr>
          <a:xfrm>
            <a:off x="9369956" y="3215647"/>
            <a:ext cx="875703" cy="875703"/>
          </a:xfrm>
          <a:custGeom>
            <a:rect b="b" l="l" r="r" t="t"/>
            <a:pathLst>
              <a:path extrusionOk="0" h="1913890" w="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43C4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3" name="Google Shape;173;p6"/>
          <p:cNvGrpSpPr/>
          <p:nvPr/>
        </p:nvGrpSpPr>
        <p:grpSpPr>
          <a:xfrm>
            <a:off x="8629623" y="7022458"/>
            <a:ext cx="9009021" cy="2569248"/>
            <a:chOff x="0" y="0"/>
            <a:chExt cx="12012028" cy="3425664"/>
          </a:xfrm>
        </p:grpSpPr>
        <p:sp>
          <p:nvSpPr>
            <p:cNvPr id="174" name="Google Shape;174;p6"/>
            <p:cNvSpPr/>
            <p:nvPr/>
          </p:nvSpPr>
          <p:spPr>
            <a:xfrm>
              <a:off x="0" y="0"/>
              <a:ext cx="12012028" cy="3425664"/>
            </a:xfrm>
            <a:custGeom>
              <a:rect b="b" l="l" r="r" t="t"/>
              <a:pathLst>
                <a:path extrusionOk="0" h="5615212" w="19689638">
                  <a:moveTo>
                    <a:pt x="19565178" y="5615212"/>
                  </a:moveTo>
                  <a:lnTo>
                    <a:pt x="124460" y="5615212"/>
                  </a:lnTo>
                  <a:cubicBezTo>
                    <a:pt x="55880" y="5615212"/>
                    <a:pt x="0" y="5559332"/>
                    <a:pt x="0" y="5490752"/>
                  </a:cubicBezTo>
                  <a:lnTo>
                    <a:pt x="0" y="124460"/>
                  </a:lnTo>
                  <a:cubicBezTo>
                    <a:pt x="0" y="55880"/>
                    <a:pt x="55880" y="0"/>
                    <a:pt x="124460" y="0"/>
                  </a:cubicBezTo>
                  <a:lnTo>
                    <a:pt x="19565178" y="0"/>
                  </a:lnTo>
                  <a:cubicBezTo>
                    <a:pt x="19633758" y="0"/>
                    <a:pt x="19689638" y="55880"/>
                    <a:pt x="19689638" y="124460"/>
                  </a:cubicBezTo>
                  <a:lnTo>
                    <a:pt x="19689638" y="5490752"/>
                  </a:lnTo>
                  <a:cubicBezTo>
                    <a:pt x="19689638" y="5559332"/>
                    <a:pt x="19633758" y="5615212"/>
                    <a:pt x="19565178" y="5615212"/>
                  </a:cubicBez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6"/>
            <p:cNvSpPr txBox="1"/>
            <p:nvPr/>
          </p:nvSpPr>
          <p:spPr>
            <a:xfrm>
              <a:off x="976592" y="196664"/>
              <a:ext cx="10241749" cy="275767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200" u="none" cap="none" strike="noStrike">
                  <a:solidFill>
                    <a:srgbClr val="000000"/>
                  </a:solidFill>
                  <a:latin typeface="DM Sans"/>
                  <a:ea typeface="DM Sans"/>
                  <a:cs typeface="DM Sans"/>
                  <a:sym typeface="DM Sans"/>
                </a:rPr>
                <a:t>If you know your audience, it'll guide help your social media content!</a:t>
              </a:r>
              <a:endParaRPr b="0" i="0" sz="3200" u="none" cap="none" strike="noStrike">
                <a:solidFill>
                  <a:srgbClr val="000000"/>
                </a:solidFill>
                <a:latin typeface="DM Sans"/>
                <a:ea typeface="DM Sans"/>
                <a:cs typeface="DM Sans"/>
                <a:sym typeface="DM Sans"/>
              </a:endParaRPr>
            </a:p>
            <a:p>
              <a:pPr indent="0" lvl="0" marL="0" marR="0" rtl="0" algn="l">
                <a:lnSpc>
                  <a:spcPct val="140000"/>
                </a:lnSpc>
                <a:spcBef>
                  <a:spcPts val="0"/>
                </a:spcBef>
                <a:spcAft>
                  <a:spcPts val="0"/>
                </a:spcAft>
                <a:buClr>
                  <a:srgbClr val="000000"/>
                </a:buClr>
                <a:buSzPts val="3200"/>
                <a:buFont typeface="Arial"/>
                <a:buNone/>
              </a:pPr>
              <a:r>
                <a:t/>
              </a:r>
              <a:endParaRPr b="0" i="0" sz="3200" u="none" cap="none" strike="noStrike">
                <a:solidFill>
                  <a:srgbClr val="000000"/>
                </a:solidFill>
                <a:latin typeface="DM Sans"/>
                <a:ea typeface="DM Sans"/>
                <a:cs typeface="DM Sans"/>
                <a:sym typeface="DM Sans"/>
              </a:endParaRPr>
            </a:p>
          </p:txBody>
        </p:sp>
      </p:grpSp>
      <p:sp>
        <p:nvSpPr>
          <p:cNvPr id="176" name="Google Shape;176;p6"/>
          <p:cNvSpPr/>
          <p:nvPr/>
        </p:nvSpPr>
        <p:spPr>
          <a:xfrm>
            <a:off x="9365421" y="1753175"/>
            <a:ext cx="875703" cy="875703"/>
          </a:xfrm>
          <a:custGeom>
            <a:rect b="b" l="l" r="r" t="t"/>
            <a:pathLst>
              <a:path extrusionOk="0" h="1913890" w="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43C4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6"/>
          <p:cNvSpPr txBox="1"/>
          <p:nvPr/>
        </p:nvSpPr>
        <p:spPr>
          <a:xfrm>
            <a:off x="9586614" y="1961366"/>
            <a:ext cx="433316" cy="499325"/>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Clr>
                <a:srgbClr val="000000"/>
              </a:buClr>
              <a:buSzPts val="3600"/>
              <a:buFont typeface="Arial"/>
              <a:buNone/>
            </a:pPr>
            <a:r>
              <a:rPr b="1" i="0" lang="en-US" sz="3600" u="none" cap="none" strike="noStrike">
                <a:solidFill>
                  <a:srgbClr val="FFFFFF"/>
                </a:solidFill>
                <a:latin typeface="DM Sans"/>
                <a:ea typeface="DM Sans"/>
                <a:cs typeface="DM Sans"/>
                <a:sym typeface="DM Sans"/>
              </a:rPr>
              <a:t>1</a:t>
            </a:r>
            <a:endParaRPr b="0" i="0" sz="1400" u="none" cap="none" strike="noStrike">
              <a:solidFill>
                <a:srgbClr val="000000"/>
              </a:solidFill>
              <a:latin typeface="Arial"/>
              <a:ea typeface="Arial"/>
              <a:cs typeface="Arial"/>
              <a:sym typeface="Arial"/>
            </a:endParaRPr>
          </a:p>
        </p:txBody>
      </p:sp>
      <p:sp>
        <p:nvSpPr>
          <p:cNvPr id="178" name="Google Shape;178;p6"/>
          <p:cNvSpPr txBox="1"/>
          <p:nvPr/>
        </p:nvSpPr>
        <p:spPr>
          <a:xfrm>
            <a:off x="9586387" y="3437066"/>
            <a:ext cx="433316" cy="505881"/>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Clr>
                <a:srgbClr val="000000"/>
              </a:buClr>
              <a:buSzPts val="3600"/>
              <a:buFont typeface="Arial"/>
              <a:buNone/>
            </a:pPr>
            <a:r>
              <a:rPr b="1" i="0" lang="en-US" sz="3600" u="none" cap="none" strike="noStrike">
                <a:solidFill>
                  <a:srgbClr val="FFFFFF"/>
                </a:solidFill>
                <a:latin typeface="DM Sans"/>
                <a:ea typeface="DM Sans"/>
                <a:cs typeface="DM Sans"/>
                <a:sym typeface="DM Sans"/>
              </a:rPr>
              <a:t>2</a:t>
            </a:r>
            <a:endParaRPr b="0" i="0" sz="1400" u="none" cap="none" strike="noStrike">
              <a:solidFill>
                <a:srgbClr val="000000"/>
              </a:solidFill>
              <a:latin typeface="Arial"/>
              <a:ea typeface="Arial"/>
              <a:cs typeface="Arial"/>
              <a:sym typeface="Arial"/>
            </a:endParaRPr>
          </a:p>
        </p:txBody>
      </p:sp>
      <p:grpSp>
        <p:nvGrpSpPr>
          <p:cNvPr id="179" name="Google Shape;179;p6"/>
          <p:cNvGrpSpPr/>
          <p:nvPr/>
        </p:nvGrpSpPr>
        <p:grpSpPr>
          <a:xfrm>
            <a:off x="2159355" y="3264542"/>
            <a:ext cx="6470268" cy="3757916"/>
            <a:chOff x="0" y="0"/>
            <a:chExt cx="8627024" cy="5010555"/>
          </a:xfrm>
        </p:grpSpPr>
        <p:pic>
          <p:nvPicPr>
            <p:cNvPr id="180" name="Google Shape;180;p6"/>
            <p:cNvPicPr preferRelativeResize="0"/>
            <p:nvPr/>
          </p:nvPicPr>
          <p:blipFill rotWithShape="1">
            <a:blip r:embed="rId3">
              <a:alphaModFix/>
            </a:blip>
            <a:srcRect b="0" l="380" r="379" t="0"/>
            <a:stretch/>
          </p:blipFill>
          <p:spPr>
            <a:xfrm>
              <a:off x="0" y="0"/>
              <a:ext cx="8627024" cy="5010555"/>
            </a:xfrm>
            <a:prstGeom prst="rect">
              <a:avLst/>
            </a:prstGeom>
            <a:noFill/>
            <a:ln>
              <a:noFill/>
            </a:ln>
          </p:spPr>
        </p:pic>
        <p:sp>
          <p:nvSpPr>
            <p:cNvPr id="181" name="Google Shape;181;p6"/>
            <p:cNvSpPr txBox="1"/>
            <p:nvPr/>
          </p:nvSpPr>
          <p:spPr>
            <a:xfrm>
              <a:off x="1812364" y="461610"/>
              <a:ext cx="5002297" cy="298386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700"/>
                <a:buFont typeface="Arial"/>
                <a:buNone/>
              </a:pPr>
              <a:r>
                <a:rPr b="1" i="0" lang="en-US" sz="5700" u="none" cap="none" strike="noStrike">
                  <a:solidFill>
                    <a:srgbClr val="FFFFFF"/>
                  </a:solidFill>
                  <a:latin typeface="DM Sans"/>
                  <a:ea typeface="DM Sans"/>
                  <a:cs typeface="DM Sans"/>
                  <a:sym typeface="DM Sans"/>
                </a:rPr>
                <a:t>KNOW YOUR AUDIENCE</a:t>
              </a:r>
              <a:endParaRPr b="0" i="0" sz="1400" u="none" cap="none" strike="noStrike">
                <a:solidFill>
                  <a:srgbClr val="000000"/>
                </a:solidFill>
                <a:latin typeface="Arial"/>
                <a:ea typeface="Arial"/>
                <a:cs typeface="Arial"/>
                <a:sym typeface="Arial"/>
              </a:endParaRPr>
            </a:p>
          </p:txBody>
        </p:sp>
      </p:grpSp>
      <p:pic>
        <p:nvPicPr>
          <p:cNvPr id="182" name="Google Shape;182;p6"/>
          <p:cNvPicPr preferRelativeResize="0"/>
          <p:nvPr/>
        </p:nvPicPr>
        <p:blipFill rotWithShape="1">
          <a:blip r:embed="rId4">
            <a:alphaModFix/>
          </a:blip>
          <a:srcRect b="0" l="0" r="0" t="0"/>
          <a:stretch/>
        </p:blipFill>
        <p:spPr>
          <a:xfrm>
            <a:off x="1028700" y="4657135"/>
            <a:ext cx="2328416" cy="6216646"/>
          </a:xfrm>
          <a:prstGeom prst="rect">
            <a:avLst/>
          </a:prstGeom>
          <a:noFill/>
          <a:ln>
            <a:noFill/>
          </a:ln>
        </p:spPr>
      </p:pic>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grpSp>
        <p:nvGrpSpPr>
          <p:cNvPr id="187" name="Google Shape;187;p7"/>
          <p:cNvGrpSpPr/>
          <p:nvPr/>
        </p:nvGrpSpPr>
        <p:grpSpPr>
          <a:xfrm>
            <a:off x="485500" y="410150"/>
            <a:ext cx="16896894" cy="9686395"/>
            <a:chOff x="62842" y="35133"/>
            <a:chExt cx="20989931" cy="11212403"/>
          </a:xfrm>
        </p:grpSpPr>
        <p:grpSp>
          <p:nvGrpSpPr>
            <p:cNvPr id="188" name="Google Shape;188;p7"/>
            <p:cNvGrpSpPr/>
            <p:nvPr/>
          </p:nvGrpSpPr>
          <p:grpSpPr>
            <a:xfrm>
              <a:off x="62842" y="35133"/>
              <a:ext cx="20989931" cy="11212403"/>
              <a:chOff x="15240" y="10160"/>
              <a:chExt cx="5090337" cy="3242434"/>
            </a:xfrm>
          </p:grpSpPr>
          <p:sp>
            <p:nvSpPr>
              <p:cNvPr id="189" name="Google Shape;189;p7"/>
              <p:cNvSpPr/>
              <p:nvPr/>
            </p:nvSpPr>
            <p:spPr>
              <a:xfrm>
                <a:off x="15240" y="248920"/>
                <a:ext cx="5090337" cy="3003674"/>
              </a:xfrm>
              <a:custGeom>
                <a:rect b="b" l="l" r="r" t="t"/>
                <a:pathLst>
                  <a:path extrusionOk="0" h="3003674" w="5090337">
                    <a:moveTo>
                      <a:pt x="5087798" y="645160"/>
                    </a:moveTo>
                    <a:cubicBezTo>
                      <a:pt x="5090338" y="488950"/>
                      <a:pt x="5068748" y="30480"/>
                      <a:pt x="5068748" y="30480"/>
                    </a:cubicBezTo>
                    <a:cubicBezTo>
                      <a:pt x="5068748" y="30480"/>
                      <a:pt x="4683938" y="40640"/>
                      <a:pt x="3830243" y="40640"/>
                    </a:cubicBezTo>
                    <a:cubicBezTo>
                      <a:pt x="3642285"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155314"/>
                      <a:pt x="21590" y="2347084"/>
                    </a:cubicBezTo>
                    <a:cubicBezTo>
                      <a:pt x="6350" y="2592194"/>
                      <a:pt x="0" y="2965574"/>
                      <a:pt x="0" y="2965574"/>
                    </a:cubicBezTo>
                    <a:cubicBezTo>
                      <a:pt x="204470" y="2996054"/>
                      <a:pt x="450850" y="3003674"/>
                      <a:pt x="657860" y="3001135"/>
                    </a:cubicBezTo>
                    <a:cubicBezTo>
                      <a:pt x="891540" y="3001135"/>
                      <a:pt x="3424252" y="3001135"/>
                      <a:pt x="3424252" y="3001135"/>
                    </a:cubicBezTo>
                    <a:lnTo>
                      <a:pt x="5048428" y="2987164"/>
                    </a:lnTo>
                    <a:cubicBezTo>
                      <a:pt x="5048428" y="2987164"/>
                      <a:pt x="5087798" y="2284854"/>
                      <a:pt x="5087798" y="2159124"/>
                    </a:cubicBezTo>
                    <a:cubicBezTo>
                      <a:pt x="5087798" y="1985134"/>
                      <a:pt x="5085258" y="803910"/>
                      <a:pt x="5087798" y="645160"/>
                    </a:cubicBezTo>
                    <a:close/>
                  </a:path>
                </a:pathLst>
              </a:custGeom>
              <a:solidFill>
                <a:srgbClr val="FFF6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7"/>
              <p:cNvSpPr/>
              <p:nvPr/>
            </p:nvSpPr>
            <p:spPr>
              <a:xfrm>
                <a:off x="469900" y="10160"/>
                <a:ext cx="1583690" cy="554990"/>
              </a:xfrm>
              <a:custGeom>
                <a:rect b="b" l="l" r="r" t="t"/>
                <a:pathLst>
                  <a:path extrusionOk="0" h="554990" w="15836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FFB00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1" name="Google Shape;191;p7"/>
            <p:cNvSpPr txBox="1"/>
            <p:nvPr/>
          </p:nvSpPr>
          <p:spPr>
            <a:xfrm>
              <a:off x="3058293" y="5873049"/>
              <a:ext cx="14988600" cy="320700"/>
            </a:xfrm>
            <a:prstGeom prst="rect">
              <a:avLst/>
            </a:prstGeom>
            <a:noFill/>
            <a:ln>
              <a:noFill/>
            </a:ln>
          </p:spPr>
          <p:txBody>
            <a:bodyPr anchorCtr="0" anchor="t" bIns="0" lIns="0" spcFirstLastPara="1" rIns="0" wrap="square" tIns="0">
              <a:spAutoFit/>
            </a:bodyPr>
            <a:lstStyle/>
            <a:p>
              <a:pPr indent="0" lvl="0" marL="0" marR="0" rtl="0" algn="l">
                <a:lnSpc>
                  <a:spcPct val="309666"/>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92" name="Google Shape;192;p7"/>
          <p:cNvSpPr txBox="1"/>
          <p:nvPr/>
        </p:nvSpPr>
        <p:spPr>
          <a:xfrm>
            <a:off x="2093600" y="1955950"/>
            <a:ext cx="14679300" cy="7696200"/>
          </a:xfrm>
          <a:prstGeom prst="rect">
            <a:avLst/>
          </a:prstGeom>
          <a:noFill/>
          <a:ln>
            <a:noFill/>
          </a:ln>
        </p:spPr>
        <p:txBody>
          <a:bodyPr anchorCtr="0" anchor="t" bIns="0" lIns="0" spcFirstLastPara="1" rIns="0" wrap="square" tIns="0">
            <a:spAutoFit/>
          </a:bodyPr>
          <a:lstStyle/>
          <a:p>
            <a:pPr indent="0" lvl="0" marL="0" marR="0" rtl="0" algn="l">
              <a:lnSpc>
                <a:spcPct val="169964"/>
              </a:lnSpc>
              <a:spcBef>
                <a:spcPts val="0"/>
              </a:spcBef>
              <a:spcAft>
                <a:spcPts val="0"/>
              </a:spcAft>
              <a:buClr>
                <a:srgbClr val="000000"/>
              </a:buClr>
              <a:buSzPts val="3600"/>
              <a:buFont typeface="Arial"/>
              <a:buNone/>
            </a:pPr>
            <a:r>
              <a:t/>
            </a:r>
            <a:endParaRPr b="1" i="0" sz="3600" u="none" cap="none" strike="noStrike">
              <a:solidFill>
                <a:srgbClr val="000000"/>
              </a:solidFill>
              <a:latin typeface="Arial Rounded"/>
              <a:ea typeface="Arial Rounded"/>
              <a:cs typeface="Arial Rounded"/>
              <a:sym typeface="Arial Rounded"/>
            </a:endParaRPr>
          </a:p>
          <a:p>
            <a:pPr indent="-457200" lvl="0" marL="457200" marR="0" rtl="0" algn="l">
              <a:lnSpc>
                <a:spcPct val="169964"/>
              </a:lnSpc>
              <a:spcBef>
                <a:spcPts val="0"/>
              </a:spcBef>
              <a:spcAft>
                <a:spcPts val="0"/>
              </a:spcAft>
              <a:buClr>
                <a:srgbClr val="000000"/>
              </a:buClr>
              <a:buSzPts val="3600"/>
              <a:buFont typeface="Arial Rounded"/>
              <a:buAutoNum type="arabicPeriod"/>
            </a:pPr>
            <a:r>
              <a:rPr b="1" i="0" lang="en-US" sz="3600" u="none" cap="none" strike="noStrike">
                <a:solidFill>
                  <a:srgbClr val="000000"/>
                </a:solidFill>
                <a:latin typeface="Arial Rounded"/>
                <a:ea typeface="Arial Rounded"/>
                <a:cs typeface="Arial Rounded"/>
                <a:sym typeface="Arial Rounded"/>
              </a:rPr>
              <a:t>Who would identify with your initiative? </a:t>
            </a:r>
            <a:endParaRPr b="1">
              <a:latin typeface="Arial Rounded"/>
              <a:ea typeface="Arial Rounded"/>
              <a:cs typeface="Arial Rounded"/>
              <a:sym typeface="Arial Rounded"/>
            </a:endParaRPr>
          </a:p>
          <a:p>
            <a:pPr indent="-457200" lvl="0" marL="457200" marR="0" rtl="0" algn="l">
              <a:lnSpc>
                <a:spcPct val="169964"/>
              </a:lnSpc>
              <a:spcBef>
                <a:spcPts val="0"/>
              </a:spcBef>
              <a:spcAft>
                <a:spcPts val="0"/>
              </a:spcAft>
              <a:buClr>
                <a:srgbClr val="000000"/>
              </a:buClr>
              <a:buSzPts val="3600"/>
              <a:buFont typeface="Arial Rounded"/>
              <a:buAutoNum type="arabicPeriod"/>
            </a:pPr>
            <a:r>
              <a:rPr b="1" i="0" lang="en-US" sz="3600" u="none" cap="none" strike="noStrike">
                <a:solidFill>
                  <a:srgbClr val="000000"/>
                </a:solidFill>
                <a:latin typeface="Arial Rounded"/>
                <a:ea typeface="Arial Rounded"/>
                <a:cs typeface="Arial Rounded"/>
                <a:sym typeface="Arial Rounded"/>
              </a:rPr>
              <a:t>When they see your social media campaign, what actions are they most likely to do? </a:t>
            </a:r>
            <a:endParaRPr b="1" i="0" sz="3600" u="none" cap="none" strike="noStrike">
              <a:solidFill>
                <a:srgbClr val="000000"/>
              </a:solidFill>
              <a:latin typeface="Arial Rounded"/>
              <a:ea typeface="Arial Rounded"/>
              <a:cs typeface="Arial Rounded"/>
              <a:sym typeface="Arial Rounded"/>
            </a:endParaRPr>
          </a:p>
          <a:p>
            <a:pPr indent="-457200" lvl="0" marL="457200" marR="0" rtl="0" algn="l">
              <a:lnSpc>
                <a:spcPct val="169964"/>
              </a:lnSpc>
              <a:spcBef>
                <a:spcPts val="0"/>
              </a:spcBef>
              <a:spcAft>
                <a:spcPts val="0"/>
              </a:spcAft>
              <a:buClr>
                <a:srgbClr val="000000"/>
              </a:buClr>
              <a:buSzPts val="3600"/>
              <a:buFont typeface="Arial Rounded"/>
              <a:buAutoNum type="arabicPeriod"/>
            </a:pPr>
            <a:r>
              <a:rPr b="1" i="0" lang="en-US" sz="3600" u="none" cap="none" strike="noStrike">
                <a:solidFill>
                  <a:srgbClr val="000000"/>
                </a:solidFill>
                <a:latin typeface="Arial Rounded"/>
                <a:ea typeface="Arial Rounded"/>
                <a:cs typeface="Arial Rounded"/>
                <a:sym typeface="Arial Rounded"/>
              </a:rPr>
              <a:t>Cultural relevance </a:t>
            </a:r>
            <a:endParaRPr b="1" i="0" sz="3600" u="none" cap="none" strike="noStrike">
              <a:solidFill>
                <a:srgbClr val="000000"/>
              </a:solidFill>
              <a:latin typeface="Arial Rounded"/>
              <a:ea typeface="Arial Rounded"/>
              <a:cs typeface="Arial Rounded"/>
              <a:sym typeface="Arial Rounded"/>
            </a:endParaRPr>
          </a:p>
          <a:p>
            <a:pPr indent="-457200" lvl="0" marL="457200" marR="0" rtl="0" algn="l">
              <a:lnSpc>
                <a:spcPct val="169964"/>
              </a:lnSpc>
              <a:spcBef>
                <a:spcPts val="0"/>
              </a:spcBef>
              <a:spcAft>
                <a:spcPts val="0"/>
              </a:spcAft>
              <a:buClr>
                <a:srgbClr val="000000"/>
              </a:buClr>
              <a:buSzPts val="3600"/>
              <a:buFont typeface="Arial Rounded"/>
              <a:buAutoNum type="arabicPeriod"/>
            </a:pPr>
            <a:r>
              <a:rPr b="1" i="0" lang="en-US" sz="3600" u="none" cap="none" strike="noStrike">
                <a:solidFill>
                  <a:srgbClr val="000000"/>
                </a:solidFill>
                <a:latin typeface="Arial Rounded"/>
                <a:ea typeface="Arial Rounded"/>
                <a:cs typeface="Arial Rounded"/>
                <a:sym typeface="Arial Rounded"/>
              </a:rPr>
              <a:t>Their Pain points </a:t>
            </a:r>
            <a:endParaRPr b="1" i="0" sz="3600" u="none" cap="none" strike="noStrike">
              <a:solidFill>
                <a:srgbClr val="000000"/>
              </a:solidFill>
              <a:latin typeface="Arial Rounded"/>
              <a:ea typeface="Arial Rounded"/>
              <a:cs typeface="Arial Rounded"/>
              <a:sym typeface="Arial Rounded"/>
            </a:endParaRPr>
          </a:p>
          <a:p>
            <a:pPr indent="-457200" lvl="0" marL="457200" marR="0" rtl="0" algn="l">
              <a:lnSpc>
                <a:spcPct val="169964"/>
              </a:lnSpc>
              <a:spcBef>
                <a:spcPts val="0"/>
              </a:spcBef>
              <a:spcAft>
                <a:spcPts val="0"/>
              </a:spcAft>
              <a:buClr>
                <a:srgbClr val="000000"/>
              </a:buClr>
              <a:buSzPts val="3600"/>
              <a:buFont typeface="Arial Rounded"/>
              <a:buAutoNum type="arabicPeriod"/>
            </a:pPr>
            <a:r>
              <a:rPr b="1" i="0" lang="en-US" sz="3600" u="none" cap="none" strike="noStrike">
                <a:solidFill>
                  <a:srgbClr val="000000"/>
                </a:solidFill>
                <a:latin typeface="Arial Rounded"/>
                <a:ea typeface="Arial Rounded"/>
                <a:cs typeface="Arial Rounded"/>
                <a:sym typeface="Arial Rounded"/>
              </a:rPr>
              <a:t>Channels &amp; Avenues (theirs and yours) </a:t>
            </a:r>
            <a:endParaRPr b="1" i="0" sz="1400" u="none" cap="none" strike="noStrike">
              <a:solidFill>
                <a:srgbClr val="000000"/>
              </a:solidFill>
              <a:latin typeface="Arial Rounded"/>
              <a:ea typeface="Arial Rounded"/>
              <a:cs typeface="Arial Rounded"/>
              <a:sym typeface="Arial Rounded"/>
            </a:endParaRPr>
          </a:p>
          <a:p>
            <a:pPr indent="0" lvl="0" marL="0" marR="0" rtl="0" algn="l">
              <a:lnSpc>
                <a:spcPct val="169964"/>
              </a:lnSpc>
              <a:spcBef>
                <a:spcPts val="0"/>
              </a:spcBef>
              <a:spcAft>
                <a:spcPts val="0"/>
              </a:spcAft>
              <a:buClr>
                <a:srgbClr val="000000"/>
              </a:buClr>
              <a:buSzPts val="3600"/>
              <a:buFont typeface="Arial"/>
              <a:buNone/>
            </a:pPr>
            <a:r>
              <a:t/>
            </a:r>
            <a:endParaRPr b="1" i="0" sz="3600" u="none" cap="none" strike="noStrike">
              <a:solidFill>
                <a:srgbClr val="000000"/>
              </a:solidFill>
              <a:latin typeface="Arial Rounded"/>
              <a:ea typeface="Arial Rounded"/>
              <a:cs typeface="Arial Rounded"/>
              <a:sym typeface="Arial Rounded"/>
            </a:endParaRPr>
          </a:p>
          <a:p>
            <a:pPr indent="0" lvl="0" marL="0" marR="0" rtl="0" algn="l">
              <a:lnSpc>
                <a:spcPct val="280150"/>
              </a:lnSpc>
              <a:spcBef>
                <a:spcPts val="0"/>
              </a:spcBef>
              <a:spcAft>
                <a:spcPts val="0"/>
              </a:spcAft>
              <a:buNone/>
            </a:pPr>
            <a:r>
              <a:t/>
            </a:r>
            <a:endParaRPr b="1" i="0" sz="1050" u="none" cap="none" strike="noStrike">
              <a:solidFill>
                <a:srgbClr val="000000"/>
              </a:solidFill>
              <a:latin typeface="Arial Rounded"/>
              <a:ea typeface="Arial Rounded"/>
              <a:cs typeface="Arial Rounded"/>
              <a:sym typeface="Arial Rounded"/>
            </a:endParaRPr>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