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2544b05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2544b05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2830a0fe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2830a0fe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2830a0fe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2830a0fe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2830a0fe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2830a0fe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2830a0fec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2830a0fe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2830a0fec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2830a0fec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2830a0fec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2830a0fec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2830a0fec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2830a0fec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2830a0fec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2830a0fec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Campaigning</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GB"/>
              <a:t>Presented by IFHOHYP STS 2021 Committee</a:t>
            </a:r>
            <a:endParaRPr/>
          </a:p>
          <a:p>
            <a:pPr indent="0" lvl="0" marL="0" rtl="0" algn="ctr">
              <a:spcBef>
                <a:spcPts val="0"/>
              </a:spcBef>
              <a:spcAft>
                <a:spcPts val="0"/>
              </a:spcAft>
              <a:buNone/>
            </a:pPr>
            <a:r>
              <a:rPr lang="en-GB"/>
              <a:t>July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Group work</a:t>
            </a:r>
            <a:endParaRPr/>
          </a:p>
        </p:txBody>
      </p:sp>
      <p:sp>
        <p:nvSpPr>
          <p:cNvPr id="107" name="Google Shape;10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Clr>
                <a:schemeClr val="dk1"/>
              </a:buClr>
              <a:buSzPct val="41880"/>
              <a:buFont typeface="Arial"/>
              <a:buNone/>
            </a:pPr>
            <a:r>
              <a:rPr lang="en-GB" sz="2626"/>
              <a:t>CRPD Article 9: Accessibility</a:t>
            </a:r>
            <a:endParaRPr sz="2626"/>
          </a:p>
          <a:p>
            <a:pPr indent="0" lvl="0" marL="0" rtl="0" algn="l">
              <a:spcBef>
                <a:spcPts val="1200"/>
              </a:spcBef>
              <a:spcAft>
                <a:spcPts val="0"/>
              </a:spcAft>
              <a:buClr>
                <a:schemeClr val="dk1"/>
              </a:buClr>
              <a:buSzPct val="41880"/>
              <a:buFont typeface="Arial"/>
              <a:buNone/>
            </a:pPr>
            <a:r>
              <a:rPr lang="en-GB" sz="2626"/>
              <a:t>People with disabilities have the right to access all aspects of society on an equal basis with others including the physical environment, transportation, information and communications, and other facilities and services provided to the public.</a:t>
            </a:r>
            <a:endParaRPr sz="2626"/>
          </a:p>
          <a:p>
            <a:pPr indent="0" lvl="0" marL="0" rtl="0" algn="l">
              <a:spcBef>
                <a:spcPts val="1200"/>
              </a:spcBef>
              <a:spcAft>
                <a:spcPts val="0"/>
              </a:spcAft>
              <a:buClr>
                <a:schemeClr val="dk1"/>
              </a:buClr>
              <a:buSzPct val="41880"/>
              <a:buFont typeface="Arial"/>
              <a:buNone/>
            </a:pPr>
            <a:r>
              <a:t/>
            </a:r>
            <a:endParaRPr sz="2626"/>
          </a:p>
          <a:p>
            <a:pPr indent="-320330" lvl="0" marL="457200" rtl="0" algn="l">
              <a:spcBef>
                <a:spcPts val="1200"/>
              </a:spcBef>
              <a:spcAft>
                <a:spcPts val="0"/>
              </a:spcAft>
              <a:buSzPct val="100000"/>
              <a:buChar char="●"/>
            </a:pPr>
            <a:r>
              <a:rPr lang="en-GB" sz="2626"/>
              <a:t>Find a realistic goal.</a:t>
            </a:r>
            <a:endParaRPr sz="2626"/>
          </a:p>
          <a:p>
            <a:pPr indent="-320330" lvl="0" marL="457200" rtl="0" algn="l">
              <a:spcBef>
                <a:spcPts val="0"/>
              </a:spcBef>
              <a:spcAft>
                <a:spcPts val="0"/>
              </a:spcAft>
              <a:buSzPct val="100000"/>
              <a:buChar char="●"/>
            </a:pPr>
            <a:r>
              <a:rPr lang="en-GB" sz="2626"/>
              <a:t>Find a clear and simple message about your goal.</a:t>
            </a:r>
            <a:endParaRPr sz="2626"/>
          </a:p>
          <a:p>
            <a:pPr indent="-320330" lvl="0" marL="457200" rtl="0" algn="l">
              <a:spcBef>
                <a:spcPts val="0"/>
              </a:spcBef>
              <a:spcAft>
                <a:spcPts val="0"/>
              </a:spcAft>
              <a:buSzPct val="100000"/>
              <a:buChar char="●"/>
            </a:pPr>
            <a:r>
              <a:rPr lang="en-GB" sz="2626"/>
              <a:t>Be SMART.</a:t>
            </a:r>
            <a:endParaRPr sz="2626"/>
          </a:p>
          <a:p>
            <a:pPr indent="-320330" lvl="0" marL="457200" rtl="0" algn="l">
              <a:spcBef>
                <a:spcPts val="0"/>
              </a:spcBef>
              <a:spcAft>
                <a:spcPts val="0"/>
              </a:spcAft>
              <a:buSzPct val="100000"/>
              <a:buChar char="●"/>
            </a:pPr>
            <a:r>
              <a:rPr lang="en-GB" sz="2626"/>
              <a:t>Find a target date or week.</a:t>
            </a:r>
            <a:endParaRPr sz="2626"/>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a:t>
            </a:r>
            <a:r>
              <a:rPr lang="en-GB"/>
              <a:t>campaigning?</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Campaigning is mobilizing public concern in order to achieve a social, political or commercial aim. </a:t>
            </a:r>
            <a:endParaRPr/>
          </a:p>
          <a:p>
            <a:pPr indent="-342900" lvl="0" marL="457200" rtl="0" algn="l">
              <a:spcBef>
                <a:spcPts val="0"/>
              </a:spcBef>
              <a:spcAft>
                <a:spcPts val="0"/>
              </a:spcAft>
              <a:buSzPts val="1800"/>
              <a:buChar char="●"/>
            </a:pPr>
            <a:r>
              <a:rPr lang="en-GB"/>
              <a:t>Campaigning helps to demonstrate that it is not just your organization that is concerned about the issue but also members of the public. </a:t>
            </a:r>
            <a:endParaRPr/>
          </a:p>
          <a:p>
            <a:pPr indent="-342900" lvl="0" marL="457200" rtl="0" algn="l">
              <a:spcBef>
                <a:spcPts val="0"/>
              </a:spcBef>
              <a:spcAft>
                <a:spcPts val="0"/>
              </a:spcAft>
              <a:buSzPts val="1800"/>
              <a:buChar char="●"/>
            </a:pPr>
            <a:r>
              <a:rPr lang="en-GB"/>
              <a:t>Do I really need to campaign? Or can I get what I want by other means - 'business as usual' - can I buy it, can it be delivered by simply asking politely, or through quiet lobbying?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Why </a:t>
            </a:r>
            <a:r>
              <a:rPr lang="en-GB"/>
              <a:t>campaigning?</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Summarise the problem you are trying to solve in a few lines o</a:t>
            </a:r>
            <a:r>
              <a:rPr lang="en-GB"/>
              <a:t>n</a:t>
            </a:r>
            <a:r>
              <a:rPr lang="en-GB"/>
              <a:t> in one tweet.</a:t>
            </a:r>
            <a:endParaRPr/>
          </a:p>
          <a:p>
            <a:pPr indent="-342900" lvl="0" marL="457200" rtl="0" algn="l">
              <a:spcBef>
                <a:spcPts val="0"/>
              </a:spcBef>
              <a:spcAft>
                <a:spcPts val="0"/>
              </a:spcAft>
              <a:buSzPts val="1800"/>
              <a:buChar char="●"/>
            </a:pPr>
            <a:r>
              <a:rPr lang="en-GB"/>
              <a:t>What is the problem you are trying to solve? </a:t>
            </a:r>
            <a:endParaRPr/>
          </a:p>
          <a:p>
            <a:pPr indent="-342900" lvl="0" marL="457200" rtl="0" algn="l">
              <a:spcBef>
                <a:spcPts val="0"/>
              </a:spcBef>
              <a:spcAft>
                <a:spcPts val="0"/>
              </a:spcAft>
              <a:buSzPts val="1800"/>
              <a:buChar char="●"/>
            </a:pPr>
            <a:r>
              <a:rPr lang="en-GB"/>
              <a:t>Why does it matter?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to you know you have fixed the </a:t>
            </a:r>
            <a:r>
              <a:rPr lang="en-GB"/>
              <a:t>problem</a:t>
            </a:r>
            <a:r>
              <a:rPr lang="en-GB"/>
              <a:t>? </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Use SMART goals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b="0" l="0" r="0" t="0"/>
          <a:stretch/>
        </p:blipFill>
        <p:spPr>
          <a:xfrm>
            <a:off x="3102725" y="100550"/>
            <a:ext cx="3486505" cy="5042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b="0" l="0" r="0" t="0"/>
          <a:stretch/>
        </p:blipFill>
        <p:spPr>
          <a:xfrm>
            <a:off x="835175" y="431025"/>
            <a:ext cx="7288175" cy="410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Common mistakes</a:t>
            </a:r>
            <a:endParaRPr/>
          </a:p>
        </p:txBody>
      </p:sp>
      <p:sp>
        <p:nvSpPr>
          <p:cNvPr id="89" name="Google Shape;8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Failing to plan</a:t>
            </a:r>
            <a:endParaRPr/>
          </a:p>
          <a:p>
            <a:pPr indent="-342900" lvl="0" marL="457200" rtl="0" algn="l">
              <a:spcBef>
                <a:spcPts val="0"/>
              </a:spcBef>
              <a:spcAft>
                <a:spcPts val="0"/>
              </a:spcAft>
              <a:buSzPts val="1800"/>
              <a:buChar char="●"/>
            </a:pPr>
            <a:r>
              <a:rPr lang="en-GB"/>
              <a:t>Making posting errors</a:t>
            </a:r>
            <a:endParaRPr/>
          </a:p>
          <a:p>
            <a:pPr indent="-342900" lvl="0" marL="457200" rtl="0" algn="l">
              <a:spcBef>
                <a:spcPts val="0"/>
              </a:spcBef>
              <a:spcAft>
                <a:spcPts val="0"/>
              </a:spcAft>
              <a:buSzPts val="1800"/>
              <a:buChar char="●"/>
            </a:pPr>
            <a:r>
              <a:rPr lang="en-GB"/>
              <a:t>Constantly asking for same thing (i.e. money)</a:t>
            </a:r>
            <a:endParaRPr/>
          </a:p>
          <a:p>
            <a:pPr indent="-342900" lvl="0" marL="457200" rtl="0" algn="l">
              <a:spcBef>
                <a:spcPts val="0"/>
              </a:spcBef>
              <a:spcAft>
                <a:spcPts val="0"/>
              </a:spcAft>
              <a:buSzPts val="1800"/>
              <a:buChar char="●"/>
            </a:pPr>
            <a:r>
              <a:rPr lang="en-GB"/>
              <a:t>Making it all about your organization</a:t>
            </a:r>
            <a:endParaRPr/>
          </a:p>
          <a:p>
            <a:pPr indent="-342900" lvl="0" marL="457200" rtl="0" algn="l">
              <a:spcBef>
                <a:spcPts val="0"/>
              </a:spcBef>
              <a:spcAft>
                <a:spcPts val="0"/>
              </a:spcAft>
              <a:buSzPts val="1800"/>
              <a:buChar char="●"/>
            </a:pPr>
            <a:r>
              <a:rPr lang="en-GB"/>
              <a:t>Focusing on the negative</a:t>
            </a:r>
            <a:endParaRPr/>
          </a:p>
          <a:p>
            <a:pPr indent="-342900" lvl="0" marL="457200" rtl="0" algn="l">
              <a:spcBef>
                <a:spcPts val="0"/>
              </a:spcBef>
              <a:spcAft>
                <a:spcPts val="0"/>
              </a:spcAft>
              <a:buSzPts val="1800"/>
              <a:buChar char="●"/>
            </a:pPr>
            <a:r>
              <a:rPr lang="en-GB"/>
              <a:t>Not making use of visual resources</a:t>
            </a:r>
            <a:endParaRPr/>
          </a:p>
          <a:p>
            <a:pPr indent="-342900" lvl="0" marL="457200" rtl="0" algn="l">
              <a:spcBef>
                <a:spcPts val="0"/>
              </a:spcBef>
              <a:spcAft>
                <a:spcPts val="0"/>
              </a:spcAft>
              <a:buSzPts val="1800"/>
              <a:buChar char="●"/>
            </a:pPr>
            <a:r>
              <a:rPr lang="en-GB"/>
              <a:t>Forgetting / wrong hashtags</a:t>
            </a:r>
            <a:endParaRPr/>
          </a:p>
          <a:p>
            <a:pPr indent="-342900" lvl="0" marL="457200" rtl="0" algn="l">
              <a:spcBef>
                <a:spcPts val="0"/>
              </a:spcBef>
              <a:spcAft>
                <a:spcPts val="0"/>
              </a:spcAft>
              <a:buSzPts val="1800"/>
              <a:buChar char="●"/>
            </a:pPr>
            <a:r>
              <a:rPr lang="en-GB"/>
              <a:t>Posting at the wrong time of day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Timing makes a huge difference</a:t>
            </a:r>
            <a:endParaRPr/>
          </a:p>
        </p:txBody>
      </p:sp>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Strategically plan the date of your campaign.</a:t>
            </a:r>
            <a:endParaRPr/>
          </a:p>
          <a:p>
            <a:pPr indent="-342900" lvl="0" marL="457200" rtl="0" algn="l">
              <a:spcBef>
                <a:spcPts val="0"/>
              </a:spcBef>
              <a:spcAft>
                <a:spcPts val="0"/>
              </a:spcAft>
              <a:buSzPts val="1800"/>
              <a:buChar char="●"/>
            </a:pPr>
            <a:r>
              <a:rPr lang="en-GB"/>
              <a:t>Some example dates:</a:t>
            </a:r>
            <a:endParaRPr/>
          </a:p>
          <a:p>
            <a:pPr indent="-317500" lvl="1" marL="914400" rtl="0" algn="l">
              <a:spcBef>
                <a:spcPts val="0"/>
              </a:spcBef>
              <a:spcAft>
                <a:spcPts val="0"/>
              </a:spcAft>
              <a:buSzPts val="1400"/>
              <a:buChar char="○"/>
            </a:pPr>
            <a:r>
              <a:rPr lang="en-GB"/>
              <a:t>The World Hearing Day, 3 March</a:t>
            </a:r>
            <a:endParaRPr/>
          </a:p>
          <a:p>
            <a:pPr indent="-317500" lvl="1" marL="914400" rtl="0" algn="l">
              <a:spcBef>
                <a:spcPts val="0"/>
              </a:spcBef>
              <a:spcAft>
                <a:spcPts val="0"/>
              </a:spcAft>
              <a:buSzPts val="1400"/>
              <a:buChar char="○"/>
            </a:pPr>
            <a:r>
              <a:rPr lang="en-GB"/>
              <a:t>International Day of Persons with Disabilities, 3 December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STEEPS</a:t>
            </a:r>
            <a:endParaRPr/>
          </a:p>
        </p:txBody>
      </p:sp>
      <p:sp>
        <p:nvSpPr>
          <p:cNvPr id="101" name="Google Shape;10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There is a science behind why people share. It's not chance, and it's not random</a:t>
            </a:r>
            <a:endParaRPr/>
          </a:p>
          <a:p>
            <a:pPr indent="-317500" lvl="1" marL="914400" rtl="0" algn="l">
              <a:spcBef>
                <a:spcPts val="0"/>
              </a:spcBef>
              <a:spcAft>
                <a:spcPts val="0"/>
              </a:spcAft>
              <a:buSzPts val="1400"/>
              <a:buChar char="○"/>
            </a:pPr>
            <a:r>
              <a:rPr lang="en-GB"/>
              <a:t>Social Currency (e.g., sharing things that make people look good)</a:t>
            </a:r>
            <a:endParaRPr/>
          </a:p>
          <a:p>
            <a:pPr indent="-317500" lvl="1" marL="914400" rtl="0" algn="l">
              <a:spcBef>
                <a:spcPts val="0"/>
              </a:spcBef>
              <a:spcAft>
                <a:spcPts val="0"/>
              </a:spcAft>
              <a:buSzPts val="1400"/>
              <a:buChar char="○"/>
            </a:pPr>
            <a:r>
              <a:rPr lang="en-GB"/>
              <a:t>Triggers (acknowledging that we talk about things that are top-of-mind), </a:t>
            </a:r>
            <a:endParaRPr/>
          </a:p>
          <a:p>
            <a:pPr indent="-317500" lvl="1" marL="914400" rtl="0" algn="l">
              <a:spcBef>
                <a:spcPts val="0"/>
              </a:spcBef>
              <a:spcAft>
                <a:spcPts val="0"/>
              </a:spcAft>
              <a:buSzPts val="1400"/>
              <a:buChar char="○"/>
            </a:pPr>
            <a:r>
              <a:rPr lang="en-GB"/>
              <a:t>Emotion, </a:t>
            </a:r>
            <a:endParaRPr/>
          </a:p>
          <a:p>
            <a:pPr indent="-317500" lvl="1" marL="914400" rtl="0" algn="l">
              <a:spcBef>
                <a:spcPts val="0"/>
              </a:spcBef>
              <a:spcAft>
                <a:spcPts val="0"/>
              </a:spcAft>
              <a:buSzPts val="1400"/>
              <a:buChar char="○"/>
            </a:pPr>
            <a:r>
              <a:rPr lang="en-GB"/>
              <a:t>Public (imitating what we see others do), </a:t>
            </a:r>
            <a:endParaRPr/>
          </a:p>
          <a:p>
            <a:pPr indent="-317500" lvl="1" marL="914400" rtl="0" algn="l">
              <a:spcBef>
                <a:spcPts val="0"/>
              </a:spcBef>
              <a:spcAft>
                <a:spcPts val="0"/>
              </a:spcAft>
              <a:buSzPts val="1400"/>
              <a:buChar char="○"/>
            </a:pPr>
            <a:r>
              <a:rPr lang="en-GB"/>
              <a:t>Practical Value (news people can use), </a:t>
            </a:r>
            <a:endParaRPr/>
          </a:p>
          <a:p>
            <a:pPr indent="-317500" lvl="1" marL="914400" rtl="0" algn="l">
              <a:spcBef>
                <a:spcPts val="0"/>
              </a:spcBef>
              <a:spcAft>
                <a:spcPts val="0"/>
              </a:spcAft>
              <a:buSzPts val="1400"/>
              <a:buChar char="○"/>
            </a:pPr>
            <a:r>
              <a:rPr lang="en-GB"/>
              <a:t>Stories</a:t>
            </a:r>
            <a:endParaRPr/>
          </a:p>
          <a:p>
            <a:pPr indent="0" lvl="0" marL="45720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