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Average"/>
      <p:regular r:id="rId16"/>
    </p:embeddedFont>
    <p:embeddedFont>
      <p:font typeface="Oswald"/>
      <p:regular r:id="rId17"/>
      <p:bold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Oswald-regular.fntdata"/><Relationship Id="rId16" Type="http://schemas.openxmlformats.org/officeDocument/2006/relationships/font" Target="fonts/Average-regular.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Oswald-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cdc.gov/nccdphp/dnpao/state-local-programs/change-tool/community-change-process.html"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books.google.ca/books?id=P7PsDwAAQBAJ&amp;pg=PA57&amp;lpg=PA57&amp;dq=%E2%80%9CNot+just+a+matter+of+surveying+what+people+need,+but+it+is+a+community+organizing+strategy.+By+rigorously+and+creatively+assessing+community+needs,+the+process+gives+real+%E2%80%98voice%E2%80%99+to+individuals+in+the+community%E2%80%A6voices+that+can+significantly+influence+program+design.%E2%80%9D+--Chang,+1994&amp;source=bl&amp;ots=OfWrNUsZQh&amp;sig=ACfU3U2Z2MfRLxQb7JBZq5qM2-QNB3sr2Q&amp;hl=en&amp;sa=X&amp;ved=2ahUKEwjluM3nsrrxAhWF4J4KHVhXBscQ6AEwAHoECAIQAw#v=onepage&amp;q=%E2%80%9CNot%20just%20a%20matter%20of%20surveying%20what%20people%20need%2C%20but%20it%20is%20a%20community%20organizing%20strategy.%20By%20rigorously%20and%20creatively%20assessing%20community%20needs%2C%20the%20process%20gives%20real%20%E2%80%98voice%E2%80%99%20to%20individuals%20in%20the%20community%E2%80%A6voices%20that%20can%20significantly%20influence%20program%20design.%E2%80%9D%20--Chang%2C%201994&amp;f=false"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galaxydigital.com/blog/community-needs-assessment/#steps"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c6f980f91_0_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c6f980f9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e275fafc57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e275fafc57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See the Miro board for answers!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e275fafc57_0_24: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e275fafc57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c6f980f91_0_5: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c6f980f91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Source: CDC </a:t>
            </a:r>
            <a:r>
              <a:rPr lang="en" u="sng">
                <a:solidFill>
                  <a:schemeClr val="hlink"/>
                </a:solidFill>
                <a:hlinkClick r:id="rId2"/>
              </a:rPr>
              <a:t>https://www.cdc.gov/nccdphp/dnpao/state-local-programs/change-tool/community-change-process.html</a:t>
            </a:r>
            <a:r>
              <a:rPr lang="en"/>
              <a:t>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e2692882a8_0_659: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e2692882a8_0_6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Source: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Public Health Nutrition: Essentials for Practitioners; Community Health Assessment: Key Tools of Public Health Nutrition page 56-57. </a:t>
            </a:r>
            <a:r>
              <a:rPr lang="en" u="sng">
                <a:solidFill>
                  <a:schemeClr val="hlink"/>
                </a:solidFill>
                <a:hlinkClick r:id="rId2"/>
              </a:rPr>
              <a:t>https://books.google.ca/books?id=P7PsDwAAQBAJ&amp;pg=PA57&amp;lpg=PA57&amp;dq=%E2%80%9CNot+just+a+matter+of+surveying+what+people+need,+but+it+is+a+community+organizing+strategy.+By+rigorously+and+creatively+assessing+community+needs,+the+process+gives+real+%E2%80%98voice%E2%80%99+to+individuals+in+the+community%E2%80%A6voices+that+can+significantly+influence+program+design.%E2%80%9D+--Chang,+1994&amp;source=bl&amp;ots=OfWrNUsZQh&amp;sig=ACfU3U2Z2MfRLxQb7JBZq5qM2-QNB3sr2Q&amp;hl=en&amp;sa=X&amp;ved=2ahUKEwjluM3nsrrxAhWF4J4KHVhXBscQ6AEwAHoECAIQAw#v=onepage&amp;q=%E2%80%9CNot%20just%20a%20matter%20of%20surveying%20what%20people%20need%2C%20but%20it%20is%20a%20community%20organizing%20strategy.%20By%20rigorously%20and%20creatively%20assessing%20community%20needs%2C%20the%20process%20gives%20real%20%E2%80%98voice%E2%80%99%20to%20individuals%20in%20the%20community%E2%80%A6voices%20that%20can%20significantly%20influence%20program%20design.%E2%80%9D%20--Chang%2C%201994&amp;f=false</a:t>
            </a:r>
            <a:r>
              <a:rPr lang="en"/>
              <a:t>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e2692882a8_0_1483: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e2692882a8_0_14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Come to understand the process because there are important elements to consider.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Think about the Who: The community: understand who the community is (who they consist of) and partner with that community.  Your greatest assets are just people, from students to governors. To get started, you should gather your contacts and reach out to community leaders.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You want to be purposeful in your assessment because people might ask you what the research is for.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Does your organization address gaps in community health? In education? You may want to address homelessness and its many causes, or you may focus your resources on a smaller group that is disproportionately affected by a gap in services.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It can be tempting to want to assess and address all the needs in your community. But by identifying community needs based on your available expertise and resources and narrowing your scope accordingly, you can better concentrate your efforts on what will achieve the most impact. That’s why it’s important to define the intended reach or scope of your program from the outset.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Your scope should largely depend on the resources available in your community. While it’s helpful to set lofty goals, it’s also important to know your scope and set achievable goals—and seek growth as your program becomes more established.Your data will include statistics, but the numbers aren’t enough, especially when you’re dealing with real people who have real needs that go beyond what is quantitative. You should also collect qualitative data, like the thoughts and knowledge of community members.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Analyzing and Data-driven </a:t>
            </a:r>
            <a:r>
              <a:rPr lang="en"/>
              <a:t>recommendations. Sometimes in your assessment you will find recommendations already made and sometimes you will create recommendations. This is where idea generating and brainstorming involves talking to others and really understanding your community to know if the solution is one that is affordable and obtainable.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Sources: </a:t>
            </a:r>
            <a:r>
              <a:rPr lang="en" u="sng">
                <a:solidFill>
                  <a:schemeClr val="hlink"/>
                </a:solidFill>
                <a:hlinkClick r:id="rId2"/>
              </a:rPr>
              <a:t>https://www.galaxydigital.com/blog/community-needs-assessment/#steps</a:t>
            </a:r>
            <a:r>
              <a:rPr lang="en"/>
              <a:t>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c6f980f91_0_29: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c6f980f91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e275fafc57_0_1052: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e275fafc57_0_10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Find what that voice is saying </a:t>
            </a:r>
            <a:endParaRPr/>
          </a:p>
          <a:p>
            <a:pPr indent="0" lvl="0" marL="0" rtl="0" algn="l">
              <a:spcBef>
                <a:spcPts val="0"/>
              </a:spcBef>
              <a:spcAft>
                <a:spcPts val="0"/>
              </a:spcAft>
              <a:buNone/>
            </a:pPr>
            <a:r>
              <a:rPr lang="en"/>
              <a:t>Actionable recommendations.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e2692882a8_0_1142: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e2692882a8_0_11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c6f980f91_0_33: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c6f980f91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Overview of different forms of surveying</a:t>
            </a:r>
            <a:endParaRPr sz="1000">
              <a:solidFill>
                <a:schemeClr val="dk1"/>
              </a:solidFill>
              <a:latin typeface="Calibri"/>
              <a:ea typeface="Calibri"/>
              <a:cs typeface="Calibri"/>
              <a:sym typeface="Calibri"/>
            </a:endParaRPr>
          </a:p>
          <a:p>
            <a:pPr indent="-292100" lvl="0" marL="457200" rtl="0" algn="l">
              <a:spcBef>
                <a:spcPts val="0"/>
              </a:spcBef>
              <a:spcAft>
                <a:spcPts val="0"/>
              </a:spcAft>
              <a:buClr>
                <a:schemeClr val="dk1"/>
              </a:buClr>
              <a:buSzPts val="1000"/>
              <a:buFont typeface="Calibri"/>
              <a:buChar char="-"/>
            </a:pPr>
            <a:r>
              <a:rPr lang="en" sz="1000">
                <a:solidFill>
                  <a:schemeClr val="dk1"/>
                </a:solidFill>
                <a:latin typeface="Calibri"/>
                <a:ea typeface="Calibri"/>
                <a:cs typeface="Calibri"/>
                <a:sym typeface="Calibri"/>
              </a:rPr>
              <a:t>Observation</a:t>
            </a:r>
            <a:endParaRPr sz="1000">
              <a:solidFill>
                <a:schemeClr val="dk1"/>
              </a:solidFill>
              <a:latin typeface="Calibri"/>
              <a:ea typeface="Calibri"/>
              <a:cs typeface="Calibri"/>
              <a:sym typeface="Calibri"/>
            </a:endParaRPr>
          </a:p>
          <a:p>
            <a:pPr indent="-292100" lvl="0" marL="457200" rtl="0" algn="l">
              <a:spcBef>
                <a:spcPts val="0"/>
              </a:spcBef>
              <a:spcAft>
                <a:spcPts val="0"/>
              </a:spcAft>
              <a:buClr>
                <a:schemeClr val="dk1"/>
              </a:buClr>
              <a:buSzPts val="1000"/>
              <a:buFont typeface="Calibri"/>
              <a:buChar char="-"/>
            </a:pPr>
            <a:r>
              <a:rPr lang="en" sz="1000">
                <a:solidFill>
                  <a:schemeClr val="dk1"/>
                </a:solidFill>
                <a:latin typeface="Calibri"/>
                <a:ea typeface="Calibri"/>
                <a:cs typeface="Calibri"/>
                <a:sym typeface="Calibri"/>
              </a:rPr>
              <a:t>Photography</a:t>
            </a:r>
            <a:endParaRPr sz="1000">
              <a:solidFill>
                <a:schemeClr val="dk1"/>
              </a:solidFill>
              <a:latin typeface="Calibri"/>
              <a:ea typeface="Calibri"/>
              <a:cs typeface="Calibri"/>
              <a:sym typeface="Calibri"/>
            </a:endParaRPr>
          </a:p>
          <a:p>
            <a:pPr indent="-292100" lvl="0" marL="457200" rtl="0" algn="l">
              <a:spcBef>
                <a:spcPts val="0"/>
              </a:spcBef>
              <a:spcAft>
                <a:spcPts val="0"/>
              </a:spcAft>
              <a:buClr>
                <a:schemeClr val="dk1"/>
              </a:buClr>
              <a:buSzPts val="1000"/>
              <a:buFont typeface="Calibri"/>
              <a:buChar char="-"/>
            </a:pPr>
            <a:r>
              <a:rPr lang="en" sz="1000">
                <a:solidFill>
                  <a:schemeClr val="dk1"/>
                </a:solidFill>
                <a:latin typeface="Calibri"/>
                <a:ea typeface="Calibri"/>
                <a:cs typeface="Calibri"/>
                <a:sym typeface="Calibri"/>
              </a:rPr>
              <a:t>Focus groups</a:t>
            </a:r>
            <a:endParaRPr sz="1000">
              <a:solidFill>
                <a:schemeClr val="dk1"/>
              </a:solidFill>
              <a:latin typeface="Calibri"/>
              <a:ea typeface="Calibri"/>
              <a:cs typeface="Calibri"/>
              <a:sym typeface="Calibri"/>
            </a:endParaRPr>
          </a:p>
          <a:p>
            <a:pPr indent="-292100" lvl="0" marL="457200" rtl="0" algn="l">
              <a:spcBef>
                <a:spcPts val="0"/>
              </a:spcBef>
              <a:spcAft>
                <a:spcPts val="0"/>
              </a:spcAft>
              <a:buClr>
                <a:schemeClr val="dk1"/>
              </a:buClr>
              <a:buSzPts val="1000"/>
              <a:buFont typeface="Calibri"/>
              <a:buChar char="-"/>
            </a:pPr>
            <a:r>
              <a:rPr lang="en" sz="1000">
                <a:solidFill>
                  <a:schemeClr val="dk1"/>
                </a:solidFill>
                <a:latin typeface="Calibri"/>
                <a:ea typeface="Calibri"/>
                <a:cs typeface="Calibri"/>
                <a:sym typeface="Calibri"/>
              </a:rPr>
              <a:t>Interviews</a:t>
            </a:r>
            <a:endParaRPr sz="1000">
              <a:solidFill>
                <a:schemeClr val="dk1"/>
              </a:solidFill>
              <a:latin typeface="Calibri"/>
              <a:ea typeface="Calibri"/>
              <a:cs typeface="Calibri"/>
              <a:sym typeface="Calibri"/>
            </a:endParaRPr>
          </a:p>
          <a:p>
            <a:pPr indent="-292100" lvl="0" marL="457200" rtl="0" algn="l">
              <a:spcBef>
                <a:spcPts val="0"/>
              </a:spcBef>
              <a:spcAft>
                <a:spcPts val="0"/>
              </a:spcAft>
              <a:buClr>
                <a:schemeClr val="dk1"/>
              </a:buClr>
              <a:buSzPts val="1000"/>
              <a:buFont typeface="Calibri"/>
              <a:buChar char="-"/>
            </a:pPr>
            <a:r>
              <a:rPr lang="en" sz="1000">
                <a:solidFill>
                  <a:schemeClr val="dk1"/>
                </a:solidFill>
                <a:latin typeface="Calibri"/>
                <a:ea typeface="Calibri"/>
                <a:cs typeface="Calibri"/>
                <a:sym typeface="Calibri"/>
              </a:rPr>
              <a:t>Secondary data collection</a:t>
            </a:r>
            <a:endParaRPr sz="1000">
              <a:solidFill>
                <a:schemeClr val="dk1"/>
              </a:solidFill>
              <a:latin typeface="Calibri"/>
              <a:ea typeface="Calibri"/>
              <a:cs typeface="Calibri"/>
              <a:sym typeface="Calibri"/>
            </a:endParaRPr>
          </a:p>
          <a:p>
            <a:pPr indent="-292100" lvl="0" marL="457200" rtl="0" algn="l">
              <a:spcBef>
                <a:spcPts val="0"/>
              </a:spcBef>
              <a:spcAft>
                <a:spcPts val="0"/>
              </a:spcAft>
              <a:buClr>
                <a:schemeClr val="dk1"/>
              </a:buClr>
              <a:buSzPts val="1000"/>
              <a:buFont typeface="Calibri"/>
              <a:buChar char="-"/>
            </a:pPr>
            <a:r>
              <a:rPr lang="en" sz="1000">
                <a:solidFill>
                  <a:schemeClr val="dk1"/>
                </a:solidFill>
                <a:latin typeface="Calibri"/>
                <a:ea typeface="Calibri"/>
                <a:cs typeface="Calibri"/>
                <a:sym typeface="Calibri"/>
              </a:rPr>
              <a:t>Questionnaires </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000">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a:off x="47996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41375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671258" y="990800"/>
            <a:ext cx="7801500" cy="1730100"/>
          </a:xfrm>
          <a:prstGeom prst="rect">
            <a:avLst/>
          </a:prstGeom>
        </p:spPr>
        <p:txBody>
          <a:bodyPr anchorCtr="0" anchor="b" bIns="91425" lIns="91425" spcFirstLastPara="1" rIns="91425" wrap="square" tIns="91425">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5" name="Google Shape;15;p2"/>
          <p:cNvSpPr txBox="1"/>
          <p:nvPr>
            <p:ph idx="1" type="subTitle"/>
          </p:nvPr>
        </p:nvSpPr>
        <p:spPr>
          <a:xfrm>
            <a:off x="671250" y="3174876"/>
            <a:ext cx="78015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6" name="Google Shape;16;p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255275"/>
            <a:ext cx="8520600" cy="18906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3"/>
          <p:cNvSpPr txBox="1"/>
          <p:nvPr>
            <p:ph type="title"/>
          </p:nvPr>
        </p:nvSpPr>
        <p:spPr>
          <a:xfrm>
            <a:off x="671250" y="2141250"/>
            <a:ext cx="7852200" cy="8610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9" name="Google Shape;19;p3"/>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Google Shape;27;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Google Shape;28;p5"/>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5" name="Google Shape;35;p7"/>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62271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8" name="Google Shape;38;p8"/>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2" name="Google Shape;42;p9"/>
          <p:cNvSpPr txBox="1"/>
          <p:nvPr>
            <p:ph type="title"/>
          </p:nvPr>
        </p:nvSpPr>
        <p:spPr>
          <a:xfrm>
            <a:off x="265500" y="1081400"/>
            <a:ext cx="4045200" cy="1710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3" name="Google Shape;43;p9"/>
          <p:cNvSpPr txBox="1"/>
          <p:nvPr>
            <p:ph idx="1" type="subTitle"/>
          </p:nvPr>
        </p:nvSpPr>
        <p:spPr>
          <a:xfrm>
            <a:off x="265500" y="28452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5" name="Google Shape;45;p9"/>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p:txBody>
      </p:sp>
      <p:sp>
        <p:nvSpPr>
          <p:cNvPr id="48" name="Google Shape;48;p10"/>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lat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indent="-317500" lvl="1" marL="9144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indent="-317500" lvl="2" marL="13716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indent="-317500" lvl="3" marL="18288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indent="-317500" lvl="4" marL="22860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indent="-317500" lvl="5" marL="27432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indent="-317500" lvl="6" marL="32004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indent="-317500" lvl="7" marL="36576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indent="-317500" lvl="8" marL="4114800">
              <a:lnSpc>
                <a:spcPct val="115000"/>
              </a:lnSpc>
              <a:spcBef>
                <a:spcPts val="160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671258" y="990800"/>
            <a:ext cx="7801500" cy="17301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Community Needs Assessment</a:t>
            </a:r>
            <a:endParaRPr/>
          </a:p>
        </p:txBody>
      </p:sp>
      <p:sp>
        <p:nvSpPr>
          <p:cNvPr id="60" name="Google Shape;60;p13"/>
          <p:cNvSpPr txBox="1"/>
          <p:nvPr>
            <p:ph idx="1" type="subTitle"/>
          </p:nvPr>
        </p:nvSpPr>
        <p:spPr>
          <a:xfrm>
            <a:off x="671250" y="3174876"/>
            <a:ext cx="78015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July 6, 2021</a:t>
            </a:r>
            <a:endParaRPr/>
          </a:p>
          <a:p>
            <a:pPr indent="0" lvl="0" marL="0" rtl="0" algn="ctr">
              <a:spcBef>
                <a:spcPts val="0"/>
              </a:spcBef>
              <a:spcAft>
                <a:spcPts val="0"/>
              </a:spcAft>
              <a:buNone/>
            </a:pPr>
            <a:r>
              <a:rPr lang="en"/>
              <a:t>Day 2 </a:t>
            </a:r>
            <a:endParaRPr/>
          </a:p>
          <a:p>
            <a:pPr indent="0" lvl="0" marL="0" rtl="0" algn="ctr">
              <a:spcBef>
                <a:spcPts val="0"/>
              </a:spcBef>
              <a:spcAft>
                <a:spcPts val="0"/>
              </a:spcAft>
              <a:buNone/>
            </a:pPr>
            <a:r>
              <a:rPr lang="en" sz="1200"/>
              <a:t>STS IFHOHYP COE</a:t>
            </a:r>
            <a:endParaRPr sz="1200"/>
          </a:p>
          <a:p>
            <a:pPr indent="0" lvl="0" marL="0" rtl="0" algn="ctr">
              <a:spcBef>
                <a:spcPts val="0"/>
              </a:spcBef>
              <a:spcAft>
                <a:spcPts val="0"/>
              </a:spcAft>
              <a:buNone/>
            </a:pPr>
            <a:r>
              <a:t/>
            </a:r>
            <a:endParaRPr sz="1200"/>
          </a:p>
          <a:p>
            <a:pPr indent="0" lvl="0" marL="0" rtl="0" algn="ctr">
              <a:spcBef>
                <a:spcPts val="0"/>
              </a:spcBef>
              <a:spcAft>
                <a:spcPts val="0"/>
              </a:spcAft>
              <a:buNone/>
            </a:pPr>
            <a:r>
              <a:rPr lang="en" sz="1200"/>
              <a:t>Presented and created by Nicole Leung &amp; Kevin Weiser. </a:t>
            </a:r>
            <a:endParaRPr sz="12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2"/>
          <p:cNvSpPr txBox="1"/>
          <p:nvPr>
            <p:ph type="title"/>
          </p:nvPr>
        </p:nvSpPr>
        <p:spPr>
          <a:xfrm>
            <a:off x="490250" y="526350"/>
            <a:ext cx="9279300" cy="4090800"/>
          </a:xfrm>
          <a:prstGeom prst="rect">
            <a:avLst/>
          </a:prstGeom>
        </p:spPr>
        <p:txBody>
          <a:bodyPr anchorCtr="0" anchor="ctr" bIns="91425" lIns="91425" spcFirstLastPara="1" rIns="91425" wrap="square" tIns="91425">
            <a:noAutofit/>
          </a:bodyPr>
          <a:lstStyle/>
          <a:p>
            <a:pPr indent="-533400" lvl="0" marL="457200" rtl="0" algn="l">
              <a:spcBef>
                <a:spcPts val="0"/>
              </a:spcBef>
              <a:spcAft>
                <a:spcPts val="0"/>
              </a:spcAft>
              <a:buSzPts val="4800"/>
              <a:buAutoNum type="arabicPeriod"/>
            </a:pPr>
            <a:r>
              <a:rPr lang="en"/>
              <a:t>What is involved in each method? </a:t>
            </a:r>
            <a:endParaRPr/>
          </a:p>
          <a:p>
            <a:pPr indent="-533400" lvl="0" marL="457200" rtl="0" algn="l">
              <a:spcBef>
                <a:spcPts val="0"/>
              </a:spcBef>
              <a:spcAft>
                <a:spcPts val="0"/>
              </a:spcAft>
              <a:buSzPts val="4800"/>
              <a:buAutoNum type="arabicPeriod"/>
            </a:pPr>
            <a:r>
              <a:rPr lang="en"/>
              <a:t>Provide an example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title"/>
          </p:nvPr>
        </p:nvSpPr>
        <p:spPr>
          <a:xfrm>
            <a:off x="671250" y="2141250"/>
            <a:ext cx="7852200" cy="861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What is the importance of a community needs assessment to everyone here? </a:t>
            </a:r>
            <a:r>
              <a:rPr lang="en"/>
              <a:t>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Overview</a:t>
            </a:r>
            <a:endParaRPr/>
          </a:p>
        </p:txBody>
      </p:sp>
      <p:sp>
        <p:nvSpPr>
          <p:cNvPr id="71" name="Google Shape;71;p15"/>
          <p:cNvSpPr txBox="1"/>
          <p:nvPr>
            <p:ph idx="1" type="body"/>
          </p:nvPr>
        </p:nvSpPr>
        <p:spPr>
          <a:xfrm>
            <a:off x="349950" y="10177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Community Needs Assessment </a:t>
            </a:r>
            <a:r>
              <a:rPr lang="en"/>
              <a:t>involves gathering data and input on what the community needs. Assessment also provides a</a:t>
            </a:r>
            <a:r>
              <a:rPr b="1" lang="en"/>
              <a:t> way for the community’s voice to be heard. </a:t>
            </a:r>
            <a:r>
              <a:rPr lang="en"/>
              <a:t>Change strategies must reflect the needs of the community to have the intended impact. </a:t>
            </a:r>
            <a:endParaRPr/>
          </a:p>
          <a:p>
            <a:pPr indent="0" lvl="0" marL="0" rtl="0" algn="l">
              <a:spcBef>
                <a:spcPts val="1600"/>
              </a:spcBef>
              <a:spcAft>
                <a:spcPts val="0"/>
              </a:spcAft>
              <a:buNone/>
            </a:pPr>
            <a:r>
              <a:rPr lang="en"/>
              <a:t>A systematic process for summarizing the needs and assets in a community specifically for the purpose of taking action to improve it. </a:t>
            </a:r>
            <a:endParaRPr/>
          </a:p>
          <a:p>
            <a:pPr indent="0" lvl="0" marL="0" rtl="0" algn="l">
              <a:spcBef>
                <a:spcPts val="1600"/>
              </a:spcBef>
              <a:spcAft>
                <a:spcPts val="0"/>
              </a:spcAft>
              <a:buNone/>
            </a:pPr>
            <a:r>
              <a:rPr lang="en"/>
              <a:t>When assessments </a:t>
            </a:r>
            <a:r>
              <a:rPr lang="en"/>
              <a:t>provide</a:t>
            </a:r>
            <a:r>
              <a:rPr lang="en"/>
              <a:t> clear community and data driven </a:t>
            </a:r>
            <a:r>
              <a:rPr lang="en"/>
              <a:t>recommendations</a:t>
            </a:r>
            <a:r>
              <a:rPr lang="en"/>
              <a:t> to legislators, program designers and other decision-makers, they facilitate informed actions… the process can also strengthen </a:t>
            </a:r>
            <a:r>
              <a:rPr lang="en"/>
              <a:t>relationships, deepens understanding, raise awareness of needs, assets, challenges, successes, and increase the sense of ownership &amp; investment that individuals feel in a community. </a:t>
            </a:r>
            <a:endParaRPr/>
          </a:p>
          <a:p>
            <a:pPr indent="0" lvl="0" marL="0" rtl="0" algn="l">
              <a:spcBef>
                <a:spcPts val="160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6"/>
          <p:cNvSpPr txBox="1"/>
          <p:nvPr>
            <p:ph type="title"/>
          </p:nvPr>
        </p:nvSpPr>
        <p:spPr>
          <a:xfrm>
            <a:off x="311700" y="913500"/>
            <a:ext cx="8520600" cy="3015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a:t>
            </a:r>
            <a:r>
              <a:rPr lang="en"/>
              <a:t>ot just a matter of surveying what people need, but it is a community organizing strategy. By rigorously and creatively assessing community needs, the process gives real ‘voice’ to individuals in the community…voices that can significantly influence program design.” --Chang, 1994</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grpSp>
        <p:nvGrpSpPr>
          <p:cNvPr id="81" name="Google Shape;81;p17"/>
          <p:cNvGrpSpPr/>
          <p:nvPr/>
        </p:nvGrpSpPr>
        <p:grpSpPr>
          <a:xfrm>
            <a:off x="467315" y="1266850"/>
            <a:ext cx="1887568" cy="3416400"/>
            <a:chOff x="431925" y="1304875"/>
            <a:chExt cx="2628925" cy="3416400"/>
          </a:xfrm>
        </p:grpSpPr>
        <p:sp>
          <p:nvSpPr>
            <p:cNvPr id="82" name="Google Shape;82;p17"/>
            <p:cNvSpPr txBox="1"/>
            <p:nvPr/>
          </p:nvSpPr>
          <p:spPr>
            <a:xfrm>
              <a:off x="431925" y="1304875"/>
              <a:ext cx="2628900" cy="4641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200"/>
            </a:p>
          </p:txBody>
        </p:sp>
        <p:sp>
          <p:nvSpPr>
            <p:cNvPr id="83" name="Google Shape;83;p17"/>
            <p:cNvSpPr/>
            <p:nvPr/>
          </p:nvSpPr>
          <p:spPr>
            <a:xfrm>
              <a:off x="431950" y="1304875"/>
              <a:ext cx="2628900" cy="34164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sz="1200"/>
            </a:p>
          </p:txBody>
        </p:sp>
      </p:grpSp>
      <p:sp>
        <p:nvSpPr>
          <p:cNvPr id="84" name="Google Shape;84;p17"/>
          <p:cNvSpPr txBox="1"/>
          <p:nvPr>
            <p:ph idx="4294967295" type="body"/>
          </p:nvPr>
        </p:nvSpPr>
        <p:spPr>
          <a:xfrm>
            <a:off x="520829" y="1266850"/>
            <a:ext cx="1791300" cy="46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300">
                <a:solidFill>
                  <a:schemeClr val="lt1"/>
                </a:solidFill>
              </a:rPr>
              <a:t>The Community</a:t>
            </a:r>
            <a:endParaRPr sz="1300">
              <a:solidFill>
                <a:schemeClr val="lt1"/>
              </a:solidFill>
            </a:endParaRPr>
          </a:p>
        </p:txBody>
      </p:sp>
      <p:sp>
        <p:nvSpPr>
          <p:cNvPr id="85" name="Google Shape;85;p17"/>
          <p:cNvSpPr txBox="1"/>
          <p:nvPr>
            <p:ph idx="4294967295" type="body"/>
          </p:nvPr>
        </p:nvSpPr>
        <p:spPr>
          <a:xfrm>
            <a:off x="522193" y="1812275"/>
            <a:ext cx="1779900" cy="279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t>What is the </a:t>
            </a:r>
            <a:r>
              <a:rPr i="1" lang="en" sz="1400"/>
              <a:t>community </a:t>
            </a:r>
            <a:r>
              <a:rPr lang="en" sz="1400"/>
              <a:t>here? </a:t>
            </a:r>
            <a:endParaRPr sz="1400"/>
          </a:p>
          <a:p>
            <a:pPr indent="0" lvl="0" marL="0" rtl="0" algn="l">
              <a:spcBef>
                <a:spcPts val="1600"/>
              </a:spcBef>
              <a:spcAft>
                <a:spcPts val="0"/>
              </a:spcAft>
              <a:buNone/>
            </a:pPr>
            <a:r>
              <a:rPr lang="en" sz="1400"/>
              <a:t>Who should be part of the team? </a:t>
            </a:r>
            <a:endParaRPr sz="1400"/>
          </a:p>
          <a:p>
            <a:pPr indent="-317500" lvl="0" marL="457200" rtl="0" algn="l">
              <a:spcBef>
                <a:spcPts val="1600"/>
              </a:spcBef>
              <a:spcAft>
                <a:spcPts val="0"/>
              </a:spcAft>
              <a:buSzPts val="1400"/>
              <a:buChar char="●"/>
            </a:pPr>
            <a:r>
              <a:rPr lang="en" sz="1400"/>
              <a:t>Networking</a:t>
            </a:r>
            <a:endParaRPr sz="1400"/>
          </a:p>
          <a:p>
            <a:pPr indent="-317500" lvl="0" marL="457200" rtl="0" algn="l">
              <a:spcBef>
                <a:spcPts val="0"/>
              </a:spcBef>
              <a:spcAft>
                <a:spcPts val="0"/>
              </a:spcAft>
              <a:buSzPts val="1400"/>
              <a:buChar char="●"/>
            </a:pPr>
            <a:r>
              <a:rPr lang="en" sz="1400"/>
              <a:t>Ethics </a:t>
            </a:r>
            <a:endParaRPr sz="1400"/>
          </a:p>
          <a:p>
            <a:pPr indent="-317500" lvl="0" marL="457200" rtl="0" algn="l">
              <a:spcBef>
                <a:spcPts val="0"/>
              </a:spcBef>
              <a:spcAft>
                <a:spcPts val="0"/>
              </a:spcAft>
              <a:buSzPts val="1400"/>
              <a:buChar char="●"/>
            </a:pPr>
            <a:r>
              <a:rPr lang="en" sz="1400"/>
              <a:t>Conflict of interest</a:t>
            </a:r>
            <a:endParaRPr sz="1400"/>
          </a:p>
          <a:p>
            <a:pPr indent="0" lvl="0" marL="0" rtl="0" algn="l">
              <a:spcBef>
                <a:spcPts val="1600"/>
              </a:spcBef>
              <a:spcAft>
                <a:spcPts val="1600"/>
              </a:spcAft>
              <a:buNone/>
            </a:pPr>
            <a:r>
              <a:t/>
            </a:r>
            <a:endParaRPr sz="1400"/>
          </a:p>
        </p:txBody>
      </p:sp>
      <p:grpSp>
        <p:nvGrpSpPr>
          <p:cNvPr id="86" name="Google Shape;86;p17"/>
          <p:cNvGrpSpPr/>
          <p:nvPr/>
        </p:nvGrpSpPr>
        <p:grpSpPr>
          <a:xfrm>
            <a:off x="2541276" y="1266850"/>
            <a:ext cx="1890135" cy="3416400"/>
            <a:chOff x="3320450" y="1304875"/>
            <a:chExt cx="2632500" cy="3416400"/>
          </a:xfrm>
        </p:grpSpPr>
        <p:sp>
          <p:nvSpPr>
            <p:cNvPr id="87" name="Google Shape;87;p17"/>
            <p:cNvSpPr txBox="1"/>
            <p:nvPr/>
          </p:nvSpPr>
          <p:spPr>
            <a:xfrm>
              <a:off x="3324050" y="1304875"/>
              <a:ext cx="2628900" cy="4641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200"/>
            </a:p>
          </p:txBody>
        </p:sp>
        <p:sp>
          <p:nvSpPr>
            <p:cNvPr id="88" name="Google Shape;88;p17"/>
            <p:cNvSpPr/>
            <p:nvPr/>
          </p:nvSpPr>
          <p:spPr>
            <a:xfrm>
              <a:off x="3320450" y="1304875"/>
              <a:ext cx="2628900" cy="34164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sz="1200"/>
            </a:p>
          </p:txBody>
        </p:sp>
      </p:grpSp>
      <p:sp>
        <p:nvSpPr>
          <p:cNvPr id="89" name="Google Shape;89;p17"/>
          <p:cNvSpPr txBox="1"/>
          <p:nvPr>
            <p:ph idx="4294967295" type="body"/>
          </p:nvPr>
        </p:nvSpPr>
        <p:spPr>
          <a:xfrm>
            <a:off x="2590970" y="1266850"/>
            <a:ext cx="1791300" cy="46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solidFill>
                  <a:schemeClr val="lt1"/>
                </a:solidFill>
              </a:rPr>
              <a:t>The Assessment</a:t>
            </a:r>
            <a:endParaRPr sz="1400">
              <a:solidFill>
                <a:schemeClr val="lt1"/>
              </a:solidFill>
            </a:endParaRPr>
          </a:p>
        </p:txBody>
      </p:sp>
      <p:sp>
        <p:nvSpPr>
          <p:cNvPr id="90" name="Google Shape;90;p17"/>
          <p:cNvSpPr txBox="1"/>
          <p:nvPr>
            <p:ph idx="4294967295" type="body"/>
          </p:nvPr>
        </p:nvSpPr>
        <p:spPr>
          <a:xfrm>
            <a:off x="2596230" y="1812275"/>
            <a:ext cx="1779900" cy="279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t>Plan + organize</a:t>
            </a:r>
            <a:endParaRPr sz="1400"/>
          </a:p>
          <a:p>
            <a:pPr indent="-317500" lvl="0" marL="457200" rtl="0" algn="l">
              <a:spcBef>
                <a:spcPts val="1600"/>
              </a:spcBef>
              <a:spcAft>
                <a:spcPts val="0"/>
              </a:spcAft>
              <a:buSzPts val="1400"/>
              <a:buChar char="●"/>
            </a:pPr>
            <a:r>
              <a:rPr lang="en" sz="1400"/>
              <a:t>Purpose </a:t>
            </a:r>
            <a:endParaRPr sz="1400"/>
          </a:p>
          <a:p>
            <a:pPr indent="-317500" lvl="0" marL="457200" rtl="0" algn="l">
              <a:spcBef>
                <a:spcPts val="0"/>
              </a:spcBef>
              <a:spcAft>
                <a:spcPts val="0"/>
              </a:spcAft>
              <a:buSzPts val="1400"/>
              <a:buChar char="●"/>
            </a:pPr>
            <a:r>
              <a:rPr lang="en" sz="1400"/>
              <a:t>Scope</a:t>
            </a:r>
            <a:endParaRPr sz="1400"/>
          </a:p>
          <a:p>
            <a:pPr indent="-317500" lvl="0" marL="457200" rtl="0" algn="l">
              <a:spcBef>
                <a:spcPts val="0"/>
              </a:spcBef>
              <a:spcAft>
                <a:spcPts val="0"/>
              </a:spcAft>
              <a:buSzPts val="1400"/>
              <a:buChar char="●"/>
            </a:pPr>
            <a:r>
              <a:rPr lang="en" sz="1400"/>
              <a:t>Questions</a:t>
            </a:r>
            <a:r>
              <a:rPr lang="en" sz="1400"/>
              <a:t> </a:t>
            </a:r>
            <a:endParaRPr sz="1400"/>
          </a:p>
          <a:p>
            <a:pPr indent="-317500" lvl="0" marL="457200" rtl="0" algn="l">
              <a:spcBef>
                <a:spcPts val="0"/>
              </a:spcBef>
              <a:spcAft>
                <a:spcPts val="0"/>
              </a:spcAft>
              <a:buSzPts val="1400"/>
              <a:buChar char="●"/>
            </a:pPr>
            <a:r>
              <a:rPr lang="en" sz="1400"/>
              <a:t>Timeline </a:t>
            </a:r>
            <a:endParaRPr sz="1400"/>
          </a:p>
          <a:p>
            <a:pPr indent="-317500" lvl="0" marL="457200" rtl="0" algn="l">
              <a:spcBef>
                <a:spcPts val="0"/>
              </a:spcBef>
              <a:spcAft>
                <a:spcPts val="0"/>
              </a:spcAft>
              <a:buSzPts val="1400"/>
              <a:buChar char="●"/>
            </a:pPr>
            <a:r>
              <a:rPr lang="en" sz="1400"/>
              <a:t>Methods</a:t>
            </a:r>
            <a:endParaRPr sz="1400"/>
          </a:p>
          <a:p>
            <a:pPr indent="-317500" lvl="0" marL="457200" rtl="0" algn="l">
              <a:spcBef>
                <a:spcPts val="0"/>
              </a:spcBef>
              <a:spcAft>
                <a:spcPts val="0"/>
              </a:spcAft>
              <a:buSzPts val="1400"/>
              <a:buChar char="●"/>
            </a:pPr>
            <a:r>
              <a:rPr lang="en" sz="1400"/>
              <a:t>Data collection strategy?</a:t>
            </a:r>
            <a:endParaRPr sz="1400"/>
          </a:p>
          <a:p>
            <a:pPr indent="-317500" lvl="0" marL="457200" rtl="0" algn="l">
              <a:spcBef>
                <a:spcPts val="0"/>
              </a:spcBef>
              <a:spcAft>
                <a:spcPts val="0"/>
              </a:spcAft>
              <a:buSzPts val="1400"/>
              <a:buChar char="●"/>
            </a:pPr>
            <a:r>
              <a:rPr lang="en" sz="1400"/>
              <a:t> Qualitative vs Qauntitative </a:t>
            </a:r>
            <a:endParaRPr sz="1400"/>
          </a:p>
        </p:txBody>
      </p:sp>
      <p:sp>
        <p:nvSpPr>
          <p:cNvPr id="91" name="Google Shape;91;p17"/>
          <p:cNvSpPr txBox="1"/>
          <p:nvPr>
            <p:ph type="title"/>
          </p:nvPr>
        </p:nvSpPr>
        <p:spPr>
          <a:xfrm>
            <a:off x="172050" y="3183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P</a:t>
            </a:r>
            <a:r>
              <a:rPr lang="en"/>
              <a:t>rocess </a:t>
            </a:r>
            <a:endParaRPr/>
          </a:p>
        </p:txBody>
      </p:sp>
      <p:grpSp>
        <p:nvGrpSpPr>
          <p:cNvPr id="92" name="Google Shape;92;p17"/>
          <p:cNvGrpSpPr/>
          <p:nvPr/>
        </p:nvGrpSpPr>
        <p:grpSpPr>
          <a:xfrm>
            <a:off x="4645493" y="1266850"/>
            <a:ext cx="1887568" cy="3416400"/>
            <a:chOff x="431925" y="1304875"/>
            <a:chExt cx="2628925" cy="3416400"/>
          </a:xfrm>
        </p:grpSpPr>
        <p:sp>
          <p:nvSpPr>
            <p:cNvPr id="93" name="Google Shape;93;p17"/>
            <p:cNvSpPr txBox="1"/>
            <p:nvPr/>
          </p:nvSpPr>
          <p:spPr>
            <a:xfrm>
              <a:off x="431925" y="1304875"/>
              <a:ext cx="2628900" cy="4641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200"/>
            </a:p>
          </p:txBody>
        </p:sp>
        <p:sp>
          <p:nvSpPr>
            <p:cNvPr id="94" name="Google Shape;94;p17"/>
            <p:cNvSpPr/>
            <p:nvPr/>
          </p:nvSpPr>
          <p:spPr>
            <a:xfrm>
              <a:off x="431950" y="1304875"/>
              <a:ext cx="2628900" cy="34164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200"/>
                <a:t> </a:t>
              </a:r>
              <a:endParaRPr sz="1200"/>
            </a:p>
          </p:txBody>
        </p:sp>
      </p:grpSp>
      <p:sp>
        <p:nvSpPr>
          <p:cNvPr id="95" name="Google Shape;95;p17"/>
          <p:cNvSpPr txBox="1"/>
          <p:nvPr>
            <p:ph idx="4294967295" type="body"/>
          </p:nvPr>
        </p:nvSpPr>
        <p:spPr>
          <a:xfrm>
            <a:off x="4680772" y="1728250"/>
            <a:ext cx="1779900" cy="279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t>Interpret</a:t>
            </a:r>
            <a:r>
              <a:rPr lang="en" sz="1400"/>
              <a:t>! </a:t>
            </a:r>
            <a:endParaRPr sz="1400"/>
          </a:p>
          <a:p>
            <a:pPr indent="0" lvl="0" marL="0" rtl="0" algn="l">
              <a:spcBef>
                <a:spcPts val="1600"/>
              </a:spcBef>
              <a:spcAft>
                <a:spcPts val="0"/>
              </a:spcAft>
              <a:buNone/>
            </a:pPr>
            <a:r>
              <a:t/>
            </a:r>
            <a:endParaRPr sz="1400"/>
          </a:p>
          <a:p>
            <a:pPr indent="0" lvl="0" marL="0" rtl="0" algn="l">
              <a:spcBef>
                <a:spcPts val="1600"/>
              </a:spcBef>
              <a:spcAft>
                <a:spcPts val="1600"/>
              </a:spcAft>
              <a:buNone/>
            </a:pPr>
            <a:r>
              <a:t/>
            </a:r>
            <a:endParaRPr sz="1400"/>
          </a:p>
        </p:txBody>
      </p:sp>
      <p:grpSp>
        <p:nvGrpSpPr>
          <p:cNvPr id="96" name="Google Shape;96;p17"/>
          <p:cNvGrpSpPr/>
          <p:nvPr/>
        </p:nvGrpSpPr>
        <p:grpSpPr>
          <a:xfrm>
            <a:off x="6691574" y="1266850"/>
            <a:ext cx="1890135" cy="3416400"/>
            <a:chOff x="3320450" y="1304875"/>
            <a:chExt cx="2632500" cy="3416400"/>
          </a:xfrm>
        </p:grpSpPr>
        <p:sp>
          <p:nvSpPr>
            <p:cNvPr id="97" name="Google Shape;97;p17"/>
            <p:cNvSpPr txBox="1"/>
            <p:nvPr/>
          </p:nvSpPr>
          <p:spPr>
            <a:xfrm>
              <a:off x="3324050" y="1304875"/>
              <a:ext cx="2628900" cy="4641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200"/>
            </a:p>
          </p:txBody>
        </p:sp>
        <p:sp>
          <p:nvSpPr>
            <p:cNvPr id="98" name="Google Shape;98;p17"/>
            <p:cNvSpPr/>
            <p:nvPr/>
          </p:nvSpPr>
          <p:spPr>
            <a:xfrm>
              <a:off x="3320450" y="1304875"/>
              <a:ext cx="2628900" cy="34164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sz="1200"/>
            </a:p>
          </p:txBody>
        </p:sp>
      </p:grpSp>
      <p:sp>
        <p:nvSpPr>
          <p:cNvPr id="99" name="Google Shape;99;p17"/>
          <p:cNvSpPr txBox="1"/>
          <p:nvPr>
            <p:ph idx="4294967295" type="body"/>
          </p:nvPr>
        </p:nvSpPr>
        <p:spPr>
          <a:xfrm>
            <a:off x="6746528" y="1812275"/>
            <a:ext cx="1779900" cy="279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t>Actionable plan</a:t>
            </a:r>
            <a:endParaRPr sz="1400"/>
          </a:p>
          <a:p>
            <a:pPr indent="0" lvl="0" marL="0" rtl="0" algn="l">
              <a:spcBef>
                <a:spcPts val="1600"/>
              </a:spcBef>
              <a:spcAft>
                <a:spcPts val="0"/>
              </a:spcAft>
              <a:buNone/>
            </a:pPr>
            <a:r>
              <a:rPr lang="en" sz="1400"/>
              <a:t>Disseminate data. </a:t>
            </a:r>
            <a:endParaRPr sz="1400"/>
          </a:p>
          <a:p>
            <a:pPr indent="0" lvl="0" marL="0" rtl="0" algn="l">
              <a:spcBef>
                <a:spcPts val="1600"/>
              </a:spcBef>
              <a:spcAft>
                <a:spcPts val="1600"/>
              </a:spcAft>
              <a:buNone/>
            </a:pPr>
            <a:r>
              <a:rPr lang="en" sz="1400"/>
              <a:t>Timeframes for re-measuring data for changes. </a:t>
            </a:r>
            <a:endParaRPr sz="1400"/>
          </a:p>
        </p:txBody>
      </p:sp>
      <p:sp>
        <p:nvSpPr>
          <p:cNvPr id="100" name="Google Shape;100;p17"/>
          <p:cNvSpPr txBox="1"/>
          <p:nvPr>
            <p:ph idx="4294967295" type="body"/>
          </p:nvPr>
        </p:nvSpPr>
        <p:spPr>
          <a:xfrm>
            <a:off x="4617648" y="1266850"/>
            <a:ext cx="1791300" cy="46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Analysis 	</a:t>
            </a:r>
            <a:endParaRPr>
              <a:solidFill>
                <a:schemeClr val="lt1"/>
              </a:solidFill>
            </a:endParaRPr>
          </a:p>
        </p:txBody>
      </p:sp>
      <p:sp>
        <p:nvSpPr>
          <p:cNvPr id="101" name="Google Shape;101;p17"/>
          <p:cNvSpPr txBox="1"/>
          <p:nvPr>
            <p:ph idx="4294967295" type="body"/>
          </p:nvPr>
        </p:nvSpPr>
        <p:spPr>
          <a:xfrm>
            <a:off x="6671787" y="1266850"/>
            <a:ext cx="1791300" cy="46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300">
                <a:solidFill>
                  <a:schemeClr val="lt1"/>
                </a:solidFill>
              </a:rPr>
              <a:t>Recommendations</a:t>
            </a:r>
            <a:endParaRPr sz="1300">
              <a:solidFill>
                <a:schemeClr val="lt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pic>
        <p:nvPicPr>
          <p:cNvPr id="106" name="Google Shape;106;p18"/>
          <p:cNvPicPr preferRelativeResize="0"/>
          <p:nvPr/>
        </p:nvPicPr>
        <p:blipFill>
          <a:blip r:embed="rId3">
            <a:alphaModFix/>
          </a:blip>
          <a:stretch>
            <a:fillRect/>
          </a:stretch>
        </p:blipFill>
        <p:spPr>
          <a:xfrm>
            <a:off x="3632025" y="231850"/>
            <a:ext cx="4674598" cy="4679801"/>
          </a:xfrm>
          <a:prstGeom prst="rect">
            <a:avLst/>
          </a:prstGeom>
          <a:noFill/>
          <a:ln>
            <a:noFill/>
          </a:ln>
        </p:spPr>
      </p:pic>
      <p:sp>
        <p:nvSpPr>
          <p:cNvPr id="107" name="Google Shape;107;p18"/>
          <p:cNvSpPr txBox="1"/>
          <p:nvPr>
            <p:ph type="title"/>
          </p:nvPr>
        </p:nvSpPr>
        <p:spPr>
          <a:xfrm>
            <a:off x="430725" y="1928675"/>
            <a:ext cx="6227100" cy="1070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b="1" lang="en" sz="4200"/>
              <a:t>Assessment </a:t>
            </a:r>
            <a:endParaRPr b="1" sz="4200"/>
          </a:p>
          <a:p>
            <a:pPr indent="0" lvl="0" marL="0" rtl="0" algn="l">
              <a:spcBef>
                <a:spcPts val="0"/>
              </a:spcBef>
              <a:spcAft>
                <a:spcPts val="0"/>
              </a:spcAft>
              <a:buNone/>
            </a:pPr>
            <a:r>
              <a:rPr b="1" lang="en" sz="4200"/>
              <a:t>objectives: </a:t>
            </a:r>
            <a:endParaRPr b="1" sz="4200"/>
          </a:p>
          <a:p>
            <a:pPr indent="0" lvl="0" marL="0" rtl="0" algn="l">
              <a:spcBef>
                <a:spcPts val="0"/>
              </a:spcBef>
              <a:spcAft>
                <a:spcPts val="0"/>
              </a:spcAft>
              <a:buNone/>
            </a:pPr>
            <a:r>
              <a:t/>
            </a:r>
            <a:endParaRPr sz="42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9"/>
          <p:cNvSpPr txBox="1"/>
          <p:nvPr>
            <p:ph type="title"/>
          </p:nvPr>
        </p:nvSpPr>
        <p:spPr>
          <a:xfrm>
            <a:off x="231950" y="437800"/>
            <a:ext cx="2228100" cy="6432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b="1" lang="en" sz="4200"/>
              <a:t>Example </a:t>
            </a:r>
            <a:r>
              <a:rPr b="1" lang="en" sz="4200"/>
              <a:t> </a:t>
            </a:r>
            <a:endParaRPr b="1" sz="4200"/>
          </a:p>
          <a:p>
            <a:pPr indent="0" lvl="0" marL="0" rtl="0" algn="l">
              <a:spcBef>
                <a:spcPts val="0"/>
              </a:spcBef>
              <a:spcAft>
                <a:spcPts val="0"/>
              </a:spcAft>
              <a:buNone/>
            </a:pPr>
            <a:r>
              <a:t/>
            </a:r>
            <a:endParaRPr sz="4200"/>
          </a:p>
        </p:txBody>
      </p:sp>
      <p:pic>
        <p:nvPicPr>
          <p:cNvPr id="113" name="Google Shape;113;p19"/>
          <p:cNvPicPr preferRelativeResize="0"/>
          <p:nvPr/>
        </p:nvPicPr>
        <p:blipFill>
          <a:blip r:embed="rId3">
            <a:alphaModFix/>
          </a:blip>
          <a:stretch>
            <a:fillRect/>
          </a:stretch>
        </p:blipFill>
        <p:spPr>
          <a:xfrm>
            <a:off x="805075" y="866250"/>
            <a:ext cx="3517450" cy="41330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0"/>
          <p:cNvSpPr txBox="1"/>
          <p:nvPr>
            <p:ph type="title"/>
          </p:nvPr>
        </p:nvSpPr>
        <p:spPr>
          <a:xfrm>
            <a:off x="671250" y="2141250"/>
            <a:ext cx="7852200" cy="861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We measure what we value </a:t>
            </a:r>
            <a:endParaRPr/>
          </a:p>
          <a:p>
            <a:pPr indent="0" lvl="0" marL="0" rtl="0" algn="ctr">
              <a:spcBef>
                <a:spcPts val="0"/>
              </a:spcBef>
              <a:spcAft>
                <a:spcPts val="0"/>
              </a:spcAft>
              <a:buNone/>
            </a:pPr>
            <a:r>
              <a:rPr lang="en"/>
              <a:t>and we value what we measure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1"/>
          <p:cNvSpPr txBox="1"/>
          <p:nvPr>
            <p:ph type="title"/>
          </p:nvPr>
        </p:nvSpPr>
        <p:spPr>
          <a:xfrm>
            <a:off x="481425" y="1900525"/>
            <a:ext cx="8346000" cy="861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What are the tools for community assessments?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