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  <p:embeddedFont>
      <p:font typeface="Playfair Display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Oswald"/>
      <p:regular r:id="rId25"/>
      <p:bold r:id="rId26"/>
    </p:embeddedFont>
    <p:embeddedFont>
      <p:font typeface="Merriweather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1" roundtripDataSignature="AMtx7mhDbbeQO5xmI/GxRsZdzjrLqz7I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7A319A7-AD7A-489C-8596-6C2484FE2876}">
  <a:tblStyle styleId="{17A319A7-AD7A-489C-8596-6C2484FE2876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AEAEA"/>
          </a:solidFill>
        </a:fill>
      </a:tcStyle>
    </a:wholeTbl>
    <a:band1H>
      <a:tcTxStyle/>
      <a:tcStyle>
        <a:fill>
          <a:solidFill>
            <a:srgbClr val="D2D2D2"/>
          </a:solidFill>
        </a:fill>
      </a:tcStyle>
    </a:band1H>
    <a:band2H>
      <a:tcTxStyle/>
    </a:band2H>
    <a:band1V>
      <a:tcTxStyle/>
      <a:tcStyle>
        <a:fill>
          <a:solidFill>
            <a:srgbClr val="D2D2D2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Oswald-bold.fntdata"/><Relationship Id="rId25" Type="http://schemas.openxmlformats.org/officeDocument/2006/relationships/font" Target="fonts/Oswald-regular.fntdata"/><Relationship Id="rId28" Type="http://schemas.openxmlformats.org/officeDocument/2006/relationships/font" Target="fonts/Merriweather-bold.fntdata"/><Relationship Id="rId27" Type="http://schemas.openxmlformats.org/officeDocument/2006/relationships/font" Target="fonts/Merriweather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Merriweather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customschemas.google.com/relationships/presentationmetadata" Target="metadata"/><Relationship Id="rId30" Type="http://schemas.openxmlformats.org/officeDocument/2006/relationships/font" Target="fonts/Merriweather-bold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font" Target="fonts/Roboto-regular.fntdata"/><Relationship Id="rId12" Type="http://schemas.openxmlformats.org/officeDocument/2006/relationships/slide" Target="slides/slide5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schemas.openxmlformats.org/officeDocument/2006/relationships/font" Target="fonts/PlayfairDisplay-regular.fntdata"/><Relationship Id="rId16" Type="http://schemas.openxmlformats.org/officeDocument/2006/relationships/font" Target="fonts/Roboto-boldItalic.fntdata"/><Relationship Id="rId19" Type="http://schemas.openxmlformats.org/officeDocument/2006/relationships/font" Target="fonts/PlayfairDisplay-italic.fntdata"/><Relationship Id="rId18" Type="http://schemas.openxmlformats.org/officeDocument/2006/relationships/font" Target="fonts/PlayfairDispl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Note: Names have been removed for privacy reasons.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See Miro Board for details of what people shared! 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br>
              <a:rPr lang="en-GB"/>
            </a:b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" name="Google Shape;12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8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9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61" name="Google Shape;61;p9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62" name="Google Shape;62;p9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7" name="Google Shape;67;p20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8" name="Google Shape;68;p20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9" name="Google Shape;6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1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72" name="Google Shape;72;p21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73" name="Google Shape;73;p21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4" name="Google Shape;7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2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2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22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3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4" name="Google Shape;8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4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4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8" name="Google Shape;88;p24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89" name="Google Shape;8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5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2" name="Google Shape;92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6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6" name="Google Shape;96;p26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97" name="Google Shape;97;p26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0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0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7" name="Google Shape;17;p10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8" name="Google Shape;18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7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7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102" name="Google Shape;102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8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5" name="Google Shape;105;p28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06" name="Google Shape;106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4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1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12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1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6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" name="Google Shape;40;p16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16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16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b="0" i="0" sz="18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0511" y="-23532"/>
            <a:ext cx="9206191" cy="5190562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"/>
          <p:cNvSpPr txBox="1"/>
          <p:nvPr/>
        </p:nvSpPr>
        <p:spPr>
          <a:xfrm>
            <a:off x="3595408" y="1813672"/>
            <a:ext cx="27432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MY</a:t>
            </a:r>
            <a:endParaRPr/>
          </a:p>
        </p:txBody>
      </p:sp>
      <p:sp>
        <p:nvSpPr>
          <p:cNvPr id="115" name="Google Shape;115;p1"/>
          <p:cNvSpPr txBox="1"/>
          <p:nvPr/>
        </p:nvSpPr>
        <p:spPr>
          <a:xfrm>
            <a:off x="396275" y="4881975"/>
            <a:ext cx="859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layfair Display"/>
                <a:ea typeface="Playfair Display"/>
                <a:cs typeface="Playfair Display"/>
                <a:sym typeface="Playfair Display"/>
              </a:rPr>
              <a:t>IFHOHYP STS 2021. Created by Maria Skoczyńska and Nicole Leung.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raz zawierający zabawka&#10;&#10;Opis wygenerowany automatycznie" id="120" name="Google Shape;12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4687" y="3070424"/>
            <a:ext cx="2401888" cy="1747797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"/>
          <p:cNvSpPr txBox="1"/>
          <p:nvPr/>
        </p:nvSpPr>
        <p:spPr>
          <a:xfrm>
            <a:off x="812147" y="325625"/>
            <a:ext cx="7147111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(1) Write on the word "Kick-Off" what your community challenges are. 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(2) Discuss: 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- 1-2 community challenges that you would like to work on this week. 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-Share some recommendations (solutions) you would realistically undertake to mitigate community challenges.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-Identify specific barriers to these recommendations. 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-If you needed to collect data about community challenges and the possible solutions, how would you do it? 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-If you could create departments or roles in your mission, </a:t>
            </a:r>
            <a:b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would they be? 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>
                <a:highlight>
                  <a:srgbClr val="F8E71C"/>
                </a:highlight>
              </a:rPr>
              <a:t>Groups </a:t>
            </a:r>
            <a:endParaRPr/>
          </a:p>
        </p:txBody>
      </p:sp>
      <p:sp>
        <p:nvSpPr>
          <p:cNvPr id="127" name="Google Shape;127;p3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graphicFrame>
        <p:nvGraphicFramePr>
          <p:cNvPr id="128" name="Google Shape;128;p3"/>
          <p:cNvGraphicFramePr/>
          <p:nvPr/>
        </p:nvGraphicFramePr>
        <p:xfrm>
          <a:off x="135817" y="11312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{17A319A7-AD7A-489C-8596-6C2484FE2876}</a:tableStyleId>
              </a:tblPr>
              <a:tblGrid>
                <a:gridCol w="1112300"/>
                <a:gridCol w="1112300"/>
                <a:gridCol w="1112300"/>
                <a:gridCol w="1112300"/>
                <a:gridCol w="1112300"/>
                <a:gridCol w="1112300"/>
                <a:gridCol w="1112300"/>
                <a:gridCol w="1112300"/>
              </a:tblGrid>
              <a:tr h="535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/>
                        <a:t>Breakout 1</a:t>
                      </a:r>
                      <a:endParaRPr sz="1050" u="none" cap="none" strike="noStrike"/>
                    </a:p>
                  </a:txBody>
                  <a:tcPr marT="95250" marB="95250" marR="95250" marL="952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/>
                        <a:t>Breakout 2</a:t>
                      </a:r>
                      <a:endParaRPr sz="1050" u="none" cap="none" strike="noStrike"/>
                    </a:p>
                  </a:txBody>
                  <a:tcPr marT="95250" marB="95250" marR="95250" marL="952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/>
                        <a:t>Breakout 3</a:t>
                      </a:r>
                      <a:endParaRPr sz="1050" u="none" cap="none" strike="noStrike"/>
                    </a:p>
                  </a:txBody>
                  <a:tcPr marT="95250" marB="95250" marR="95250" marL="952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/>
                        <a:t>Breakout 4</a:t>
                      </a:r>
                      <a:endParaRPr sz="1050" u="none" cap="none" strike="noStrike"/>
                    </a:p>
                  </a:txBody>
                  <a:tcPr marT="95250" marB="95250" marR="95250" marL="952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/>
                        <a:t>Breakout 5 </a:t>
                      </a:r>
                      <a:endParaRPr sz="1050" u="none" cap="none" strike="noStrike"/>
                    </a:p>
                  </a:txBody>
                  <a:tcPr marT="95250" marB="95250" marR="95250" marL="952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/>
                        <a:t>Breakout 6</a:t>
                      </a:r>
                      <a:endParaRPr sz="1050" u="none" cap="none" strike="noStrike"/>
                    </a:p>
                  </a:txBody>
                  <a:tcPr marT="95250" marB="95250" marR="95250" marL="952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/>
                        <a:t>Breakout 7 </a:t>
                      </a:r>
                      <a:endParaRPr sz="1050" u="none" cap="none" strike="noStrike"/>
                    </a:p>
                  </a:txBody>
                  <a:tcPr marT="95250" marB="95250" marR="95250" marL="952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GB" sz="1050" u="none" cap="none" strike="noStrike"/>
                        <a:t>Breakout 8</a:t>
                      </a:r>
                      <a:endParaRPr/>
                    </a:p>
                  </a:txBody>
                  <a:tcPr marT="95250" marB="95250" marR="95250" marL="95250"/>
                </a:tc>
              </a:tr>
            </a:tbl>
          </a:graphicData>
        </a:graphic>
      </p:graphicFrame>
      <p:sp>
        <p:nvSpPr>
          <p:cNvPr id="129" name="Google Shape;129;p3"/>
          <p:cNvSpPr txBox="1"/>
          <p:nvPr/>
        </p:nvSpPr>
        <p:spPr>
          <a:xfrm>
            <a:off x="1459802" y="363248"/>
            <a:ext cx="7540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Get into groups!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/>
              <a:t>A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dd your community challenges within the word "Kick-Off" and discuss your thoughts on specific issues.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35" name="Google Shape;135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/>
          </a:p>
        </p:txBody>
      </p:sp>
      <p:pic>
        <p:nvPicPr>
          <p:cNvPr id="136" name="Google Shape;13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663" y="272983"/>
            <a:ext cx="8658677" cy="487051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"/>
          <p:cNvSpPr txBox="1"/>
          <p:nvPr/>
        </p:nvSpPr>
        <p:spPr>
          <a:xfrm>
            <a:off x="462791" y="840509"/>
            <a:ext cx="36432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Shar</a:t>
            </a:r>
            <a:r>
              <a:rPr lang="en-GB"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b="0" i="0" lang="en-GB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1 minute summaries of your group's Expectations &amp; Motivations. 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 17.35 CET: Select 1 person as a Presenter to share 3 main issues. No why explanations please, just state the 3 identified issues in your group.</a:t>
            </a:r>
            <a:endParaRPr/>
          </a:p>
          <a:p>
            <a:pPr indent="-234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Join Zoom Room at 17.40 to share summaries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4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3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Tip: Step outside your boundaries. Volunteer to present if you did not before.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3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4"/>
          <p:cNvSpPr txBox="1"/>
          <p:nvPr/>
        </p:nvSpPr>
        <p:spPr>
          <a:xfrm>
            <a:off x="462687" y="328397"/>
            <a:ext cx="5421000" cy="6434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Plenary 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87" y="-1144966"/>
            <a:ext cx="9206191" cy="629042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5"/>
          <p:cNvSpPr txBox="1"/>
          <p:nvPr/>
        </p:nvSpPr>
        <p:spPr>
          <a:xfrm>
            <a:off x="3670889" y="864767"/>
            <a:ext cx="274320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Our </a:t>
            </a:r>
            <a:endParaRPr b="0" i="0" sz="5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2290662" y="-1011478"/>
            <a:ext cx="6247681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Provide summaries 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-4509458" y="1286414"/>
            <a:ext cx="27432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to add text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